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Playfair Displ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DADBA1F0-E4B1-4952-9FAF-DB50E69B5ADE}">
  <a:tblStyle styleId="{DADBA1F0-E4B1-4952-9FAF-DB50E69B5ADE}"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font" Target="fonts/PlayfairDisplay-regular.fntdata"/><Relationship Id="rId20" Type="http://schemas.openxmlformats.org/officeDocument/2006/relationships/slide" Target="slides/slide15.xml"/><Relationship Id="rId42" Type="http://schemas.openxmlformats.org/officeDocument/2006/relationships/font" Target="fonts/PlayfairDisplay-italic.fntdata"/><Relationship Id="rId41" Type="http://schemas.openxmlformats.org/officeDocument/2006/relationships/font" Target="fonts/PlayfairDispl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PlayfairDispl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koverflow.com/questions/15750301/how-to-guarantee-atomic-sql-inserts-with-subquerie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elational_database" TargetMode="External"/><Relationship Id="rId3" Type="http://schemas.openxmlformats.org/officeDocument/2006/relationships/hyperlink" Target="https://en.wikipedia.org/wiki/JSON" TargetMode="External"/><Relationship Id="rId4" Type="http://schemas.openxmlformats.org/officeDocument/2006/relationships/hyperlink" Target="https://en.wikipedia.org/wiki/Database_schema"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2100" lvl="0" marL="457200" rtl="0">
              <a:lnSpc>
                <a:spcPct val="115000"/>
              </a:lnSpc>
              <a:spcBef>
                <a:spcPts val="0"/>
              </a:spcBef>
              <a:spcAft>
                <a:spcPts val="1600"/>
              </a:spcAft>
              <a:buSzPct val="100000"/>
              <a:buChar char="-"/>
            </a:pPr>
            <a:r>
              <a:rPr lang="en" sz="1000"/>
              <a:t>Wanted a simpler JSON to start with and do the functional tests of Oracle. We wanted to make sure it works as expected with the simple JSON and CMS'es is quite complex and not always compliant to the standard. We didn't know how enforcing Oracle is in terms of standard.</a:t>
            </a:r>
          </a:p>
          <a:p>
            <a:pPr indent="-292100" lvl="0" marL="457200">
              <a:lnSpc>
                <a:spcPct val="115000"/>
              </a:lnSpc>
              <a:spcBef>
                <a:spcPts val="0"/>
              </a:spcBef>
              <a:spcAft>
                <a:spcPts val="1600"/>
              </a:spcAft>
              <a:buSzPct val="100000"/>
              <a:buChar char="-"/>
            </a:pPr>
            <a:r>
              <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arraysize is set to 100. This causes batches of 100 records at a time to be returned from the database to a cache in Python. This reduces the number of "roundtrips" made to the database, often reducing network load and reducing the number of context switches on the database server. The fetchone(), fetchmany() and even fetchall() methods will read from the cache before requesting more data from the database.</a:t>
            </a:r>
          </a:p>
          <a:p>
            <a:pPr lvl="0" rtl="0">
              <a:spcBef>
                <a:spcPts val="0"/>
              </a:spcBef>
              <a:buNone/>
            </a:pPr>
            <a:r>
              <a:t/>
            </a:r>
            <a:endParaRPr/>
          </a:p>
          <a:p>
            <a:pPr lvl="0" rtl="0">
              <a:spcBef>
                <a:spcPts val="0"/>
              </a:spcBef>
              <a:buNone/>
            </a:pPr>
            <a:r>
              <a:rPr lang="en"/>
              <a:t>Bind variables enable you to re-execute statements with new values, without the overhead of reparsing the statement. Bind variables improve code reusability, and can reduce the risk of SQL Injection attacks.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1. Long Field Names: A collection in Mongo with N documents stores the field names N times. If the field names are too long you are wasting space.</a:t>
            </a:r>
          </a:p>
          <a:p>
            <a:pPr lvl="0" rtl="0">
              <a:spcBef>
                <a:spcPts val="0"/>
              </a:spcBef>
              <a:buNone/>
            </a:pPr>
            <a:r>
              <a:t/>
            </a:r>
            <a:endParaRPr/>
          </a:p>
          <a:p>
            <a:pPr lvl="0" rtl="0">
              <a:spcBef>
                <a:spcPts val="0"/>
              </a:spcBef>
              <a:buNone/>
            </a:pPr>
            <a:r>
              <a:rPr lang="en"/>
              <a:t>2. Power of 2 allocation strategy (only for MMAP engine): Is now the default record allocation strategy for MMAPv1. With the power of 2 sizes allocation strategy, each record has a size in bytes that is a power of 2 (e.g. 32, 64, 128, 256, 512 ... 2MB). If your document size is 33 then mongo will allocate 64 and you are wasting half your storage.</a:t>
            </a:r>
          </a:p>
          <a:p>
            <a:pPr lvl="0" rtl="0">
              <a:spcBef>
                <a:spcPts val="0"/>
              </a:spcBef>
              <a:buNone/>
            </a:pPr>
            <a:r>
              <a:rPr lang="en"/>
              <a:t>This is to avoid issues with disk fragmentation by pre-allocating space in large files. </a:t>
            </a:r>
          </a:p>
          <a:p>
            <a:pPr lvl="0" rtl="0">
              <a:spcBef>
                <a:spcPts val="0"/>
              </a:spcBef>
              <a:buNone/>
            </a:pPr>
            <a:r>
              <a:t/>
            </a:r>
            <a:endParaRPr/>
          </a:p>
          <a:p>
            <a:pPr lvl="0" rtl="0">
              <a:spcBef>
                <a:spcPts val="0"/>
              </a:spcBef>
              <a:buNone/>
            </a:pPr>
            <a:r>
              <a:rPr lang="en"/>
              <a:t>3. Compression (only for MMAP engine): Oracle is using compression while MMAP engine not</a:t>
            </a:r>
          </a:p>
          <a:p>
            <a:pPr lvl="0" rtl="0">
              <a:spcBef>
                <a:spcPts val="0"/>
              </a:spcBef>
              <a:buNone/>
            </a:pPr>
            <a:r>
              <a:t/>
            </a:r>
            <a:endParaRPr/>
          </a:p>
          <a:p>
            <a:pPr lvl="0" rtl="0">
              <a:spcBef>
                <a:spcPts val="0"/>
              </a:spcBef>
              <a:buNone/>
            </a:pPr>
            <a:r>
              <a:rPr lang="en"/>
              <a:t>Atomic means that it </a:t>
            </a:r>
            <a:r>
              <a:rPr lang="en" sz="1050">
                <a:solidFill>
                  <a:srgbClr val="252525"/>
                </a:solidFill>
              </a:rPr>
              <a:t>can miss documents which are being updated while the query is running and which do match the query both before and after an update</a:t>
            </a:r>
          </a:p>
          <a:p>
            <a:pPr lvl="0" rtl="0">
              <a:spcBef>
                <a:spcPts val="0"/>
              </a:spcBef>
              <a:buNone/>
            </a:pPr>
            <a:r>
              <a:rPr lang="en" u="sng">
                <a:solidFill>
                  <a:schemeClr val="hlink"/>
                </a:solidFill>
                <a:hlinkClick r:id="rId2"/>
              </a:rPr>
              <a:t>http://stackoverflow.com/questions/15750301/how-to-guarantee-atomic-sql-inserts-with-subqueries</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JSON is Javascript Object Notation</a:t>
            </a:r>
          </a:p>
          <a:p>
            <a:pPr lvl="0" rtl="0">
              <a:spcBef>
                <a:spcPts val="0"/>
              </a:spcBef>
              <a:buNone/>
            </a:pPr>
            <a:r>
              <a:rPr lang="en"/>
              <a:t>Used with AJAX</a:t>
            </a:r>
          </a:p>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000">
                <a:solidFill>
                  <a:srgbClr val="333333"/>
                </a:solidFill>
                <a:highlight>
                  <a:srgbClr val="FFFFFF"/>
                </a:highlight>
              </a:rPr>
              <a:t>Currently buffer servers only couple of days of data taking O(1M) docs</a:t>
            </a:r>
          </a:p>
          <a:p>
            <a:pPr lvl="0" rtl="0">
              <a:spcBef>
                <a:spcPts val="0"/>
              </a:spcBef>
              <a:buNone/>
            </a:pPr>
            <a:r>
              <a:t/>
            </a:r>
            <a:endParaRPr sz="1200">
              <a:solidFill>
                <a:srgbClr val="494747"/>
              </a:solidFill>
              <a:highlight>
                <a:srgbClr val="FFFFFF"/>
              </a:highlight>
            </a:endParaRPr>
          </a:p>
          <a:p>
            <a:pPr lvl="0" rtl="0">
              <a:spcBef>
                <a:spcPts val="0"/>
              </a:spcBef>
              <a:buNone/>
            </a:pPr>
            <a:r>
              <a:rPr lang="en" sz="1200">
                <a:solidFill>
                  <a:srgbClr val="494747"/>
                </a:solidFill>
                <a:highlight>
                  <a:srgbClr val="FFFFFF"/>
                </a:highlight>
              </a:rPr>
              <a:t>A record in MongoDB is a document, which is a data structure composed of field and value pairs.</a:t>
            </a:r>
          </a:p>
          <a:p>
            <a:pPr lvl="0" rtl="0">
              <a:spcBef>
                <a:spcPts val="0"/>
              </a:spcBef>
              <a:buNone/>
            </a:pPr>
            <a:r>
              <a:rPr lang="en" sz="1200">
                <a:solidFill>
                  <a:srgbClr val="494747"/>
                </a:solidFill>
                <a:highlight>
                  <a:srgbClr val="FFFFFF"/>
                </a:highlight>
              </a:rPr>
              <a:t>Features : High Performance -&gt; indexes support faster queries</a:t>
            </a:r>
          </a:p>
          <a:p>
            <a:pPr lvl="0" rtl="0">
              <a:spcBef>
                <a:spcPts val="0"/>
              </a:spcBef>
              <a:buNone/>
            </a:pPr>
            <a:r>
              <a:rPr lang="en" sz="1200">
                <a:solidFill>
                  <a:srgbClr val="494747"/>
                </a:solidFill>
                <a:highlight>
                  <a:srgbClr val="FFFFFF"/>
                </a:highlight>
              </a:rPr>
              <a:t>Rich Query Language -&gt; CRUD ops, Aggregation </a:t>
            </a:r>
          </a:p>
          <a:p>
            <a:pPr lvl="0" rtl="0">
              <a:spcBef>
                <a:spcPts val="0"/>
              </a:spcBef>
              <a:buNone/>
            </a:pPr>
            <a:r>
              <a:rPr lang="en" sz="1200">
                <a:solidFill>
                  <a:srgbClr val="494747"/>
                </a:solidFill>
                <a:highlight>
                  <a:srgbClr val="FFFFFF"/>
                </a:highlight>
              </a:rPr>
              <a:t>High Availability -&gt; data redundancy, replication</a:t>
            </a:r>
          </a:p>
          <a:p>
            <a:pPr lvl="0" rtl="0">
              <a:spcBef>
                <a:spcPts val="0"/>
              </a:spcBef>
              <a:buNone/>
            </a:pPr>
            <a:r>
              <a:rPr lang="en" sz="1200">
                <a:solidFill>
                  <a:srgbClr val="494747"/>
                </a:solidFill>
                <a:highlight>
                  <a:srgbClr val="FFFFFF"/>
                </a:highlight>
              </a:rPr>
              <a:t>Automatic Scaling -&gt; horizontally via sharding</a:t>
            </a:r>
          </a:p>
          <a:p>
            <a:pPr lvl="0" rtl="0">
              <a:spcBef>
                <a:spcPts val="0"/>
              </a:spcBef>
              <a:buNone/>
            </a:pPr>
            <a:r>
              <a:t/>
            </a:r>
            <a:endParaRPr sz="1200">
              <a:solidFill>
                <a:srgbClr val="494747"/>
              </a:solidFill>
              <a:highlight>
                <a:srgbClr val="FFFFFF"/>
              </a:highlight>
            </a:endParaRPr>
          </a:p>
          <a:p>
            <a:pPr lvl="0" rtl="0">
              <a:spcBef>
                <a:spcPts val="0"/>
              </a:spcBef>
              <a:buNone/>
            </a:pPr>
            <a:r>
              <a:rPr lang="en" sz="1050">
                <a:solidFill>
                  <a:srgbClr val="252525"/>
                </a:solidFill>
                <a:highlight>
                  <a:srgbClr val="FFFFFF"/>
                </a:highlight>
              </a:rPr>
              <a:t>avoids the traditional table-based </a:t>
            </a:r>
            <a:r>
              <a:rPr lang="en" sz="1050">
                <a:solidFill>
                  <a:srgbClr val="0B0080"/>
                </a:solidFill>
                <a:highlight>
                  <a:srgbClr val="FFFFFF"/>
                </a:highlight>
                <a:hlinkClick r:id="rId2"/>
              </a:rPr>
              <a:t>relational database</a:t>
            </a:r>
            <a:r>
              <a:rPr lang="en" sz="1050">
                <a:solidFill>
                  <a:srgbClr val="252525"/>
                </a:solidFill>
                <a:highlight>
                  <a:srgbClr val="FFFFFF"/>
                </a:highlight>
              </a:rPr>
              <a:t> structure in favor of </a:t>
            </a:r>
            <a:r>
              <a:rPr lang="en" sz="1050">
                <a:solidFill>
                  <a:srgbClr val="0B0080"/>
                </a:solidFill>
                <a:highlight>
                  <a:srgbClr val="FFFFFF"/>
                </a:highlight>
                <a:hlinkClick r:id="rId3"/>
              </a:rPr>
              <a:t>JSON</a:t>
            </a:r>
            <a:r>
              <a:rPr lang="en" sz="1050">
                <a:solidFill>
                  <a:srgbClr val="252525"/>
                </a:solidFill>
                <a:highlight>
                  <a:srgbClr val="FFFFFF"/>
                </a:highlight>
              </a:rPr>
              <a:t>-like documents with dynamic </a:t>
            </a:r>
            <a:r>
              <a:rPr lang="en" sz="1050">
                <a:solidFill>
                  <a:srgbClr val="0B0080"/>
                </a:solidFill>
                <a:highlight>
                  <a:srgbClr val="FFFFFF"/>
                </a:highlight>
                <a:hlinkClick r:id="rId4"/>
              </a:rPr>
              <a:t>schemas</a:t>
            </a:r>
            <a:br>
              <a:rPr lang="en" sz="1200">
                <a:solidFill>
                  <a:srgbClr val="494747"/>
                </a:solidFill>
                <a:highlight>
                  <a:srgbClr val="FFFFFF"/>
                </a:highlight>
              </a:rPr>
            </a:b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a:solidFill>
                  <a:srgbClr val="6A6A6A"/>
                </a:solidFill>
                <a:highlight>
                  <a:srgbClr val="FFFFFF"/>
                </a:highlight>
              </a:rPr>
              <a:t>Data integrity</a:t>
            </a:r>
            <a:r>
              <a:rPr lang="en">
                <a:solidFill>
                  <a:srgbClr val="545454"/>
                </a:solidFill>
                <a:highlight>
                  <a:srgbClr val="FFFFFF"/>
                </a:highlight>
              </a:rPr>
              <a:t> is the maintenance of, and the assurance of the accuracy and consistency of, </a:t>
            </a:r>
            <a:r>
              <a:rPr b="1" lang="en">
                <a:solidFill>
                  <a:srgbClr val="6A6A6A"/>
                </a:solidFill>
                <a:highlight>
                  <a:srgbClr val="FFFFFF"/>
                </a:highlight>
              </a:rPr>
              <a:t>data</a:t>
            </a:r>
            <a:r>
              <a:rPr lang="en">
                <a:solidFill>
                  <a:srgbClr val="545454"/>
                </a:solidFill>
                <a:highlight>
                  <a:srgbClr val="FFFFFF"/>
                </a:highlight>
              </a:rPr>
              <a:t> over its entire life-cycle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9050" y="748800"/>
            <a:ext cx="3645900" cy="36459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a:off x="2992950" y="992700"/>
            <a:ext cx="3158100" cy="3158100"/>
          </a:xfrm>
          <a:prstGeom prst="rect">
            <a:avLst/>
          </a:prstGeom>
          <a:noFill/>
          <a:ln cap="flat" cmpd="sng" w="28575">
            <a:solidFill>
              <a:schemeClr val="lt1"/>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096250" y="1627200"/>
            <a:ext cx="2951400" cy="1584300"/>
          </a:xfrm>
          <a:prstGeom prst="rect">
            <a:avLst/>
          </a:prstGeom>
        </p:spPr>
        <p:txBody>
          <a:bodyPr anchorCtr="0" anchor="ctr" bIns="91425" lIns="91425" rIns="91425" tIns="91425"/>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p:txBody>
      </p:sp>
      <p:sp>
        <p:nvSpPr>
          <p:cNvPr id="13" name="Shape 13"/>
          <p:cNvSpPr txBox="1"/>
          <p:nvPr>
            <p:ph idx="1" type="subTitle"/>
          </p:nvPr>
        </p:nvSpPr>
        <p:spPr>
          <a:xfrm>
            <a:off x="3096362" y="3266930"/>
            <a:ext cx="2951400" cy="701400"/>
          </a:xfrm>
          <a:prstGeom prst="rect">
            <a:avLst/>
          </a:prstGeom>
        </p:spPr>
        <p:txBody>
          <a:bodyPr anchorCtr="0" anchor="b" bIns="91425" lIns="91425" rIns="91425" tIns="91425"/>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Shape 1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1233100"/>
            <a:ext cx="8520600" cy="1610100"/>
          </a:xfrm>
          <a:prstGeom prst="rect">
            <a:avLst/>
          </a:prstGeom>
        </p:spPr>
        <p:txBody>
          <a:bodyPr anchorCtr="0" anchor="b" bIns="91425" lIns="91425" rIns="91425" tIns="91425"/>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p:txBody>
      </p:sp>
      <p:sp>
        <p:nvSpPr>
          <p:cNvPr id="51" name="Shape 51"/>
          <p:cNvSpPr txBox="1"/>
          <p:nvPr>
            <p:ph idx="1" type="body"/>
          </p:nvPr>
        </p:nvSpPr>
        <p:spPr>
          <a:xfrm>
            <a:off x="311700" y="29194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5" name="Shape 15"/>
        <p:cNvGrpSpPr/>
        <p:nvPr/>
      </p:nvGrpSpPr>
      <p:grpSpPr>
        <a:xfrm>
          <a:off x="0" y="0"/>
          <a:ext cx="0" cy="0"/>
          <a:chOff x="0" y="0"/>
          <a:chExt cx="0" cy="0"/>
        </a:xfrm>
      </p:grpSpPr>
      <p:sp>
        <p:nvSpPr>
          <p:cNvPr id="16" name="Shape 16"/>
          <p:cNvSpPr txBox="1"/>
          <p:nvPr>
            <p:ph type="title"/>
          </p:nvPr>
        </p:nvSpPr>
        <p:spPr>
          <a:xfrm>
            <a:off x="509550" y="1423875"/>
            <a:ext cx="8124900" cy="1798200"/>
          </a:xfrm>
          <a:prstGeom prst="rect">
            <a:avLst/>
          </a:prstGeom>
        </p:spPr>
        <p:txBody>
          <a:bodyPr anchorCtr="0" anchor="ctr" bIns="91425" lIns="91425" rIns="91425" tIns="91425"/>
          <a:lstStyle>
            <a:lvl1pPr lvl="0" algn="ctr">
              <a:spcBef>
                <a:spcPts val="0"/>
              </a:spcBef>
              <a:buClr>
                <a:schemeClr val="lt1"/>
              </a:buClr>
              <a:buSzPct val="100000"/>
              <a:buFont typeface="Lato"/>
              <a:defRPr b="0" sz="4800">
                <a:solidFill>
                  <a:schemeClr val="lt1"/>
                </a:solidFill>
                <a:latin typeface="Lato"/>
                <a:ea typeface="Lato"/>
                <a:cs typeface="Lato"/>
                <a:sym typeface="Lato"/>
              </a:defRPr>
            </a:lvl1pPr>
            <a:lvl2pPr lvl="1" algn="ctr">
              <a:spcBef>
                <a:spcPts val="0"/>
              </a:spcBef>
              <a:buClr>
                <a:schemeClr val="lt1"/>
              </a:buClr>
              <a:buSzPct val="100000"/>
              <a:buFont typeface="Lato"/>
              <a:defRPr b="0" sz="4800">
                <a:solidFill>
                  <a:schemeClr val="lt1"/>
                </a:solidFill>
                <a:latin typeface="Lato"/>
                <a:ea typeface="Lato"/>
                <a:cs typeface="Lato"/>
                <a:sym typeface="Lato"/>
              </a:defRPr>
            </a:lvl2pPr>
            <a:lvl3pPr lvl="2" algn="ctr">
              <a:spcBef>
                <a:spcPts val="0"/>
              </a:spcBef>
              <a:buClr>
                <a:schemeClr val="lt1"/>
              </a:buClr>
              <a:buSzPct val="100000"/>
              <a:buFont typeface="Lato"/>
              <a:defRPr b="0" sz="4800">
                <a:solidFill>
                  <a:schemeClr val="lt1"/>
                </a:solidFill>
                <a:latin typeface="Lato"/>
                <a:ea typeface="Lato"/>
                <a:cs typeface="Lato"/>
                <a:sym typeface="Lato"/>
              </a:defRPr>
            </a:lvl3pPr>
            <a:lvl4pPr lvl="3" algn="ctr">
              <a:spcBef>
                <a:spcPts val="0"/>
              </a:spcBef>
              <a:buClr>
                <a:schemeClr val="lt1"/>
              </a:buClr>
              <a:buSzPct val="100000"/>
              <a:buFont typeface="Lato"/>
              <a:defRPr b="0" sz="4800">
                <a:solidFill>
                  <a:schemeClr val="lt1"/>
                </a:solidFill>
                <a:latin typeface="Lato"/>
                <a:ea typeface="Lato"/>
                <a:cs typeface="Lato"/>
                <a:sym typeface="Lato"/>
              </a:defRPr>
            </a:lvl4pPr>
            <a:lvl5pPr lvl="4" algn="ctr">
              <a:spcBef>
                <a:spcPts val="0"/>
              </a:spcBef>
              <a:buClr>
                <a:schemeClr val="lt1"/>
              </a:buClr>
              <a:buSzPct val="100000"/>
              <a:buFont typeface="Lato"/>
              <a:defRPr b="0" sz="4800">
                <a:solidFill>
                  <a:schemeClr val="lt1"/>
                </a:solidFill>
                <a:latin typeface="Lato"/>
                <a:ea typeface="Lato"/>
                <a:cs typeface="Lato"/>
                <a:sym typeface="Lato"/>
              </a:defRPr>
            </a:lvl5pPr>
            <a:lvl6pPr lvl="5" algn="ctr">
              <a:spcBef>
                <a:spcPts val="0"/>
              </a:spcBef>
              <a:buClr>
                <a:schemeClr val="lt1"/>
              </a:buClr>
              <a:buSzPct val="100000"/>
              <a:buFont typeface="Lato"/>
              <a:defRPr b="0" sz="4800">
                <a:solidFill>
                  <a:schemeClr val="lt1"/>
                </a:solidFill>
                <a:latin typeface="Lato"/>
                <a:ea typeface="Lato"/>
                <a:cs typeface="Lato"/>
                <a:sym typeface="Lato"/>
              </a:defRPr>
            </a:lvl6pPr>
            <a:lvl7pPr lvl="6" algn="ctr">
              <a:spcBef>
                <a:spcPts val="0"/>
              </a:spcBef>
              <a:buClr>
                <a:schemeClr val="lt1"/>
              </a:buClr>
              <a:buSzPct val="100000"/>
              <a:buFont typeface="Lato"/>
              <a:defRPr b="0" sz="4800">
                <a:solidFill>
                  <a:schemeClr val="lt1"/>
                </a:solidFill>
                <a:latin typeface="Lato"/>
                <a:ea typeface="Lato"/>
                <a:cs typeface="Lato"/>
                <a:sym typeface="Lato"/>
              </a:defRPr>
            </a:lvl7pPr>
            <a:lvl8pPr lvl="7" algn="ctr">
              <a:spcBef>
                <a:spcPts val="0"/>
              </a:spcBef>
              <a:buClr>
                <a:schemeClr val="lt1"/>
              </a:buClr>
              <a:buSzPct val="100000"/>
              <a:buFont typeface="Lato"/>
              <a:defRPr b="0" sz="4800">
                <a:solidFill>
                  <a:schemeClr val="lt1"/>
                </a:solidFill>
                <a:latin typeface="Lato"/>
                <a:ea typeface="Lato"/>
                <a:cs typeface="Lato"/>
                <a:sym typeface="Lato"/>
              </a:defRPr>
            </a:lvl8pPr>
            <a:lvl9pPr lvl="8" algn="ctr">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17" name="Shape 17"/>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391350"/>
            <a:ext cx="8520600" cy="626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391350"/>
            <a:ext cx="8520600" cy="626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391350"/>
            <a:ext cx="8520600" cy="626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91377"/>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dk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buFont typeface="Lato"/>
              <a:defRPr b="0" sz="4800">
                <a:solidFill>
                  <a:schemeClr val="lt1"/>
                </a:solidFill>
                <a:latin typeface="Lato"/>
                <a:ea typeface="Lato"/>
                <a:cs typeface="Lato"/>
                <a:sym typeface="Lato"/>
              </a:defRPr>
            </a:lvl1pPr>
            <a:lvl2pPr lvl="1">
              <a:spcBef>
                <a:spcPts val="0"/>
              </a:spcBef>
              <a:buClr>
                <a:schemeClr val="lt1"/>
              </a:buClr>
              <a:buSzPct val="100000"/>
              <a:buFont typeface="Lato"/>
              <a:defRPr b="0" sz="4800">
                <a:solidFill>
                  <a:schemeClr val="lt1"/>
                </a:solidFill>
                <a:latin typeface="Lato"/>
                <a:ea typeface="Lato"/>
                <a:cs typeface="Lato"/>
                <a:sym typeface="Lato"/>
              </a:defRPr>
            </a:lvl2pPr>
            <a:lvl3pPr lvl="2">
              <a:spcBef>
                <a:spcPts val="0"/>
              </a:spcBef>
              <a:buClr>
                <a:schemeClr val="lt1"/>
              </a:buClr>
              <a:buSzPct val="100000"/>
              <a:buFont typeface="Lato"/>
              <a:defRPr b="0" sz="4800">
                <a:solidFill>
                  <a:schemeClr val="lt1"/>
                </a:solidFill>
                <a:latin typeface="Lato"/>
                <a:ea typeface="Lato"/>
                <a:cs typeface="Lato"/>
                <a:sym typeface="Lato"/>
              </a:defRPr>
            </a:lvl3pPr>
            <a:lvl4pPr lvl="3">
              <a:spcBef>
                <a:spcPts val="0"/>
              </a:spcBef>
              <a:buClr>
                <a:schemeClr val="lt1"/>
              </a:buClr>
              <a:buSzPct val="100000"/>
              <a:buFont typeface="Lato"/>
              <a:defRPr b="0" sz="4800">
                <a:solidFill>
                  <a:schemeClr val="lt1"/>
                </a:solidFill>
                <a:latin typeface="Lato"/>
                <a:ea typeface="Lato"/>
                <a:cs typeface="Lato"/>
                <a:sym typeface="Lato"/>
              </a:defRPr>
            </a:lvl4pPr>
            <a:lvl5pPr lvl="4">
              <a:spcBef>
                <a:spcPts val="0"/>
              </a:spcBef>
              <a:buClr>
                <a:schemeClr val="lt1"/>
              </a:buClr>
              <a:buSzPct val="100000"/>
              <a:buFont typeface="Lato"/>
              <a:defRPr b="0" sz="4800">
                <a:solidFill>
                  <a:schemeClr val="lt1"/>
                </a:solidFill>
                <a:latin typeface="Lato"/>
                <a:ea typeface="Lato"/>
                <a:cs typeface="Lato"/>
                <a:sym typeface="Lato"/>
              </a:defRPr>
            </a:lvl5pPr>
            <a:lvl6pPr lvl="5">
              <a:spcBef>
                <a:spcPts val="0"/>
              </a:spcBef>
              <a:buClr>
                <a:schemeClr val="lt1"/>
              </a:buClr>
              <a:buSzPct val="100000"/>
              <a:buFont typeface="Lato"/>
              <a:defRPr b="0" sz="4800">
                <a:solidFill>
                  <a:schemeClr val="lt1"/>
                </a:solidFill>
                <a:latin typeface="Lato"/>
                <a:ea typeface="Lato"/>
                <a:cs typeface="Lato"/>
                <a:sym typeface="Lato"/>
              </a:defRPr>
            </a:lvl6pPr>
            <a:lvl7pPr lvl="6">
              <a:spcBef>
                <a:spcPts val="0"/>
              </a:spcBef>
              <a:buClr>
                <a:schemeClr val="lt1"/>
              </a:buClr>
              <a:buSzPct val="100000"/>
              <a:buFont typeface="Lato"/>
              <a:defRPr b="0" sz="4800">
                <a:solidFill>
                  <a:schemeClr val="lt1"/>
                </a:solidFill>
                <a:latin typeface="Lato"/>
                <a:ea typeface="Lato"/>
                <a:cs typeface="Lato"/>
                <a:sym typeface="Lato"/>
              </a:defRPr>
            </a:lvl7pPr>
            <a:lvl8pPr lvl="7">
              <a:spcBef>
                <a:spcPts val="0"/>
              </a:spcBef>
              <a:buClr>
                <a:schemeClr val="lt1"/>
              </a:buClr>
              <a:buSzPct val="100000"/>
              <a:buFont typeface="Lato"/>
              <a:defRPr b="0" sz="4800">
                <a:solidFill>
                  <a:schemeClr val="lt1"/>
                </a:solidFill>
                <a:latin typeface="Lato"/>
                <a:ea typeface="Lato"/>
                <a:cs typeface="Lato"/>
                <a:sym typeface="Lato"/>
              </a:defRPr>
            </a:lvl8pPr>
            <a:lvl9pPr lvl="8">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37" name="Shape 37"/>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107950"/>
            <a:ext cx="4045200" cy="1683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7" name="Shape 47"/>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91350"/>
            <a:ext cx="8520600" cy="626100"/>
          </a:xfrm>
          <a:prstGeom prst="rect">
            <a:avLst/>
          </a:prstGeom>
          <a:noFill/>
          <a:ln>
            <a:noFill/>
          </a:ln>
        </p:spPr>
        <p:txBody>
          <a:bodyPr anchorCtr="0" anchor="t" bIns="91425" lIns="91425" rIns="91425" tIns="91425"/>
          <a:lstStyle>
            <a:lvl1pPr lvl="0">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0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02.png"/><Relationship Id="rId4" Type="http://schemas.openxmlformats.org/officeDocument/2006/relationships/image" Target="../media/image15.png"/><Relationship Id="rId5" Type="http://schemas.openxmlformats.org/officeDocument/2006/relationships/image" Target="../media/image00.png"/><Relationship Id="rId6" Type="http://schemas.openxmlformats.org/officeDocument/2006/relationships/image" Target="../media/image0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8.png"/><Relationship Id="rId4" Type="http://schemas.openxmlformats.org/officeDocument/2006/relationships/image" Target="../media/image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58" name="Shape 58"/>
        <p:cNvGrpSpPr/>
        <p:nvPr/>
      </p:nvGrpSpPr>
      <p:grpSpPr>
        <a:xfrm>
          <a:off x="0" y="0"/>
          <a:ext cx="0" cy="0"/>
          <a:chOff x="0" y="0"/>
          <a:chExt cx="0" cy="0"/>
        </a:xfrm>
      </p:grpSpPr>
      <p:sp>
        <p:nvSpPr>
          <p:cNvPr id="59" name="Shape 59"/>
          <p:cNvSpPr txBox="1"/>
          <p:nvPr/>
        </p:nvSpPr>
        <p:spPr>
          <a:xfrm>
            <a:off x="247800" y="1262425"/>
            <a:ext cx="8648400" cy="1179900"/>
          </a:xfrm>
          <a:prstGeom prst="rect">
            <a:avLst/>
          </a:prstGeom>
          <a:noFill/>
          <a:ln>
            <a:noFill/>
          </a:ln>
        </p:spPr>
        <p:txBody>
          <a:bodyPr anchorCtr="0" anchor="t" bIns="91425" lIns="91425" rIns="91425" tIns="91425">
            <a:noAutofit/>
          </a:bodyPr>
          <a:lstStyle/>
          <a:p>
            <a:pPr lvl="0" rtl="0" algn="ctr">
              <a:spcBef>
                <a:spcPts val="0"/>
              </a:spcBef>
              <a:buNone/>
            </a:pPr>
            <a:r>
              <a:rPr lang="en" sz="2800">
                <a:solidFill>
                  <a:srgbClr val="F3F3F3"/>
                </a:solidFill>
                <a:latin typeface="Lato"/>
                <a:ea typeface="Lato"/>
                <a:cs typeface="Lato"/>
                <a:sym typeface="Lato"/>
              </a:rPr>
              <a:t>Test of Oracle JSON </a:t>
            </a:r>
            <a:r>
              <a:rPr lang="en" sz="3400">
                <a:solidFill>
                  <a:srgbClr val="F3F3F3"/>
                </a:solidFill>
                <a:latin typeface="Lato"/>
                <a:ea typeface="Lato"/>
                <a:cs typeface="Lato"/>
                <a:sym typeface="Lato"/>
              </a:rPr>
              <a:t>support</a:t>
            </a:r>
            <a:r>
              <a:rPr lang="en" sz="2800">
                <a:solidFill>
                  <a:srgbClr val="F3F3F3"/>
                </a:solidFill>
                <a:latin typeface="Lato"/>
                <a:ea typeface="Lato"/>
                <a:cs typeface="Lato"/>
                <a:sym typeface="Lato"/>
              </a:rPr>
              <a:t> in the view of CMS JSON data</a:t>
            </a:r>
          </a:p>
          <a:p>
            <a:pPr lvl="0" rtl="0">
              <a:spcBef>
                <a:spcPts val="0"/>
              </a:spcBef>
              <a:buNone/>
            </a:pPr>
            <a:r>
              <a:t/>
            </a:r>
            <a:endParaRPr/>
          </a:p>
        </p:txBody>
      </p:sp>
      <p:sp>
        <p:nvSpPr>
          <p:cNvPr id="60" name="Shape 60"/>
          <p:cNvSpPr txBox="1"/>
          <p:nvPr/>
        </p:nvSpPr>
        <p:spPr>
          <a:xfrm>
            <a:off x="247800" y="2617600"/>
            <a:ext cx="8648400" cy="1911300"/>
          </a:xfrm>
          <a:prstGeom prst="rect">
            <a:avLst/>
          </a:prstGeom>
          <a:noFill/>
          <a:ln>
            <a:noFill/>
          </a:ln>
        </p:spPr>
        <p:txBody>
          <a:bodyPr anchorCtr="0" anchor="t" bIns="91425" lIns="91425" rIns="91425" tIns="91425">
            <a:noAutofit/>
          </a:bodyPr>
          <a:lstStyle/>
          <a:p>
            <a:pPr lvl="0" rtl="0" algn="ctr">
              <a:spcBef>
                <a:spcPts val="0"/>
              </a:spcBef>
              <a:buNone/>
            </a:pPr>
            <a:r>
              <a:t/>
            </a:r>
            <a:endParaRPr sz="2000">
              <a:solidFill>
                <a:srgbClr val="F3F3F3"/>
              </a:solidFill>
              <a:latin typeface="Lato"/>
              <a:ea typeface="Lato"/>
              <a:cs typeface="Lato"/>
              <a:sym typeface="Lato"/>
            </a:endParaRPr>
          </a:p>
          <a:p>
            <a:pPr lvl="0" rtl="0" algn="ctr">
              <a:spcBef>
                <a:spcPts val="0"/>
              </a:spcBef>
              <a:buNone/>
            </a:pPr>
            <a:r>
              <a:rPr lang="en" sz="2000">
                <a:solidFill>
                  <a:srgbClr val="F3F3F3"/>
                </a:solidFill>
                <a:latin typeface="Lato"/>
                <a:ea typeface="Lato"/>
                <a:cs typeface="Lato"/>
                <a:sym typeface="Lato"/>
              </a:rPr>
              <a:t>Sartaj Singh Baveja</a:t>
            </a:r>
          </a:p>
          <a:p>
            <a:pPr lvl="0" rtl="0" algn="l">
              <a:spcBef>
                <a:spcPts val="0"/>
              </a:spcBef>
              <a:buNone/>
            </a:pPr>
            <a:r>
              <a:t/>
            </a:r>
            <a:endParaRPr sz="2000">
              <a:solidFill>
                <a:srgbClr val="F3F3F3"/>
              </a:solidFill>
              <a:latin typeface="Lato"/>
              <a:ea typeface="Lato"/>
              <a:cs typeface="Lato"/>
              <a:sym typeface="Lato"/>
            </a:endParaRPr>
          </a:p>
          <a:p>
            <a:pPr lvl="0" rtl="0" algn="ctr">
              <a:spcBef>
                <a:spcPts val="0"/>
              </a:spcBef>
              <a:buNone/>
            </a:pPr>
            <a:r>
              <a:rPr lang="en" sz="2000">
                <a:solidFill>
                  <a:srgbClr val="F3F3F3"/>
                </a:solidFill>
                <a:latin typeface="Lato"/>
                <a:ea typeface="Lato"/>
                <a:cs typeface="Lato"/>
                <a:sym typeface="Lato"/>
              </a:rPr>
              <a:t>Supervisors : Katarzyna Maria Dziedziniewicz-Wojcik (CERN IT)</a:t>
            </a:r>
          </a:p>
          <a:p>
            <a:pPr lvl="0" rtl="0" algn="ctr">
              <a:spcBef>
                <a:spcPts val="0"/>
              </a:spcBef>
              <a:buNone/>
            </a:pPr>
            <a:r>
              <a:rPr lang="en" sz="2000">
                <a:solidFill>
                  <a:srgbClr val="F3F3F3"/>
                </a:solidFill>
                <a:latin typeface="Lato"/>
                <a:ea typeface="Lato"/>
                <a:cs typeface="Lato"/>
                <a:sym typeface="Lato"/>
              </a:rPr>
              <a:t>Valentin Kuznetsov (CMS)</a:t>
            </a:r>
          </a:p>
        </p:txBody>
      </p:sp>
      <p:pic>
        <p:nvPicPr>
          <p:cNvPr id="61" name="Shape 61"/>
          <p:cNvPicPr preferRelativeResize="0"/>
          <p:nvPr/>
        </p:nvPicPr>
        <p:blipFill>
          <a:blip r:embed="rId3">
            <a:alphaModFix/>
          </a:blip>
          <a:stretch>
            <a:fillRect/>
          </a:stretch>
        </p:blipFill>
        <p:spPr>
          <a:xfrm>
            <a:off x="7335324" y="3957874"/>
            <a:ext cx="1560873" cy="951275"/>
          </a:xfrm>
          <a:prstGeom prst="rect">
            <a:avLst/>
          </a:prstGeom>
          <a:noFill/>
          <a:ln>
            <a:noFill/>
          </a:ln>
        </p:spPr>
      </p:pic>
      <p:sp>
        <p:nvSpPr>
          <p:cNvPr id="62" name="Shape 62"/>
          <p:cNvSpPr txBox="1"/>
          <p:nvPr/>
        </p:nvSpPr>
        <p:spPr>
          <a:xfrm>
            <a:off x="8041925" y="4169925"/>
            <a:ext cx="510900" cy="3087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1573650" y="996975"/>
            <a:ext cx="5996700" cy="927000"/>
          </a:xfrm>
          <a:prstGeom prst="rect">
            <a:avLst/>
          </a:prstGeom>
        </p:spPr>
        <p:txBody>
          <a:bodyPr anchorCtr="0" anchor="t" bIns="91425" lIns="91425" rIns="91425" tIns="91425">
            <a:noAutofit/>
          </a:bodyPr>
          <a:lstStyle/>
          <a:p>
            <a:pPr lvl="0" rtl="0" algn="ctr">
              <a:spcBef>
                <a:spcPts val="0"/>
              </a:spcBef>
              <a:buNone/>
            </a:pPr>
            <a:r>
              <a:rPr lang="en" sz="5000">
                <a:latin typeface="Lato"/>
                <a:ea typeface="Lato"/>
                <a:cs typeface="Lato"/>
                <a:sym typeface="Lato"/>
              </a:rPr>
              <a:t>OBSERVATIONS</a:t>
            </a:r>
          </a:p>
        </p:txBody>
      </p:sp>
      <p:sp>
        <p:nvSpPr>
          <p:cNvPr id="131" name="Shape 131"/>
          <p:cNvSpPr txBox="1"/>
          <p:nvPr/>
        </p:nvSpPr>
        <p:spPr>
          <a:xfrm>
            <a:off x="5722200" y="2756000"/>
            <a:ext cx="3110100" cy="1960800"/>
          </a:xfrm>
          <a:prstGeom prst="rect">
            <a:avLst/>
          </a:prstGeom>
          <a:noFill/>
          <a:ln>
            <a:noFill/>
          </a:ln>
        </p:spPr>
        <p:txBody>
          <a:bodyPr anchorCtr="0" anchor="t" bIns="91425" lIns="91425" rIns="91425" tIns="91425">
            <a:noAutofit/>
          </a:bodyPr>
          <a:lstStyle/>
          <a:p>
            <a:pPr lvl="0">
              <a:spcBef>
                <a:spcPts val="0"/>
              </a:spcBef>
              <a:buNone/>
            </a:pPr>
            <a:r>
              <a:rPr b="1" lang="en" sz="1800">
                <a:latin typeface="Lato"/>
                <a:ea typeface="Lato"/>
                <a:cs typeface="Lato"/>
                <a:sym typeface="Lato"/>
              </a:rPr>
              <a:t>Machine Configuration :</a:t>
            </a:r>
          </a:p>
          <a:p>
            <a:pPr lvl="0">
              <a:spcBef>
                <a:spcPts val="0"/>
              </a:spcBef>
              <a:buNone/>
            </a:pPr>
            <a:r>
              <a:t/>
            </a:r>
            <a:endParaRPr sz="1800">
              <a:latin typeface="Lato"/>
              <a:ea typeface="Lato"/>
              <a:cs typeface="Lato"/>
              <a:sym typeface="Lato"/>
            </a:endParaRPr>
          </a:p>
          <a:p>
            <a:pPr lvl="0">
              <a:spcBef>
                <a:spcPts val="0"/>
              </a:spcBef>
              <a:buNone/>
            </a:pPr>
            <a:r>
              <a:rPr b="1" lang="en" sz="1600">
                <a:latin typeface="Lato"/>
                <a:ea typeface="Lato"/>
                <a:cs typeface="Lato"/>
                <a:sym typeface="Lato"/>
              </a:rPr>
              <a:t>OS </a:t>
            </a:r>
            <a:r>
              <a:rPr lang="en" sz="1600">
                <a:latin typeface="Lato"/>
                <a:ea typeface="Lato"/>
                <a:cs typeface="Lato"/>
                <a:sym typeface="Lato"/>
              </a:rPr>
              <a:t>MacOSX</a:t>
            </a:r>
          </a:p>
          <a:p>
            <a:pPr lvl="0">
              <a:spcBef>
                <a:spcPts val="0"/>
              </a:spcBef>
              <a:buNone/>
            </a:pPr>
            <a:r>
              <a:rPr b="1" lang="en" sz="1600">
                <a:latin typeface="Lato"/>
                <a:ea typeface="Lato"/>
                <a:cs typeface="Lato"/>
                <a:sym typeface="Lato"/>
              </a:rPr>
              <a:t>Processor</a:t>
            </a:r>
            <a:r>
              <a:rPr lang="en" sz="1600">
                <a:latin typeface="Lato"/>
                <a:ea typeface="Lato"/>
                <a:cs typeface="Lato"/>
                <a:sym typeface="Lato"/>
              </a:rPr>
              <a:t> 2.6GHz, Intel Core i5</a:t>
            </a:r>
          </a:p>
          <a:p>
            <a:pPr lvl="0">
              <a:spcBef>
                <a:spcPts val="0"/>
              </a:spcBef>
              <a:buNone/>
            </a:pPr>
            <a:r>
              <a:rPr b="1" lang="en" sz="1600">
                <a:latin typeface="Lato"/>
                <a:ea typeface="Lato"/>
                <a:cs typeface="Lato"/>
                <a:sym typeface="Lato"/>
              </a:rPr>
              <a:t>Dual</a:t>
            </a:r>
            <a:r>
              <a:rPr lang="en" sz="1600">
                <a:latin typeface="Lato"/>
                <a:ea typeface="Lato"/>
                <a:cs typeface="Lato"/>
                <a:sym typeface="Lato"/>
              </a:rPr>
              <a:t> Core </a:t>
            </a:r>
          </a:p>
          <a:p>
            <a:pPr lvl="0">
              <a:spcBef>
                <a:spcPts val="0"/>
              </a:spcBef>
              <a:buNone/>
            </a:pPr>
            <a:r>
              <a:rPr b="1" lang="en" sz="1600">
                <a:latin typeface="Lato"/>
                <a:ea typeface="Lato"/>
                <a:cs typeface="Lato"/>
                <a:sym typeface="Lato"/>
              </a:rPr>
              <a:t>Memory </a:t>
            </a:r>
            <a:r>
              <a:rPr lang="en" sz="1600">
                <a:latin typeface="Lato"/>
                <a:ea typeface="Lato"/>
                <a:cs typeface="Lato"/>
                <a:sym typeface="Lato"/>
              </a:rPr>
              <a:t>8GB RAM</a:t>
            </a:r>
          </a:p>
          <a:p>
            <a:pPr lvl="0">
              <a:spcBef>
                <a:spcPts val="0"/>
              </a:spcBef>
              <a:buNone/>
            </a:pPr>
            <a:r>
              <a:rPr b="1" lang="en" sz="1600">
                <a:latin typeface="Lato"/>
                <a:ea typeface="Lato"/>
                <a:cs typeface="Lato"/>
                <a:sym typeface="Lato"/>
              </a:rPr>
              <a:t>Storage </a:t>
            </a:r>
            <a:r>
              <a:rPr lang="en" sz="1600">
                <a:latin typeface="Lato"/>
                <a:ea typeface="Lato"/>
                <a:cs typeface="Lato"/>
                <a:sym typeface="Lato"/>
              </a:rPr>
              <a:t>256GB</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490250" y="526350"/>
            <a:ext cx="8448900" cy="4090800"/>
          </a:xfrm>
          <a:prstGeom prst="rect">
            <a:avLst/>
          </a:prstGeom>
        </p:spPr>
        <p:txBody>
          <a:bodyPr anchorCtr="0" anchor="ctr" bIns="91425" lIns="91425" rIns="91425" tIns="91425">
            <a:noAutofit/>
          </a:bodyPr>
          <a:lstStyle/>
          <a:p>
            <a:pPr lvl="0" algn="ctr">
              <a:spcBef>
                <a:spcPts val="0"/>
              </a:spcBef>
              <a:buNone/>
            </a:pPr>
            <a:r>
              <a:rPr lang="en">
                <a:solidFill>
                  <a:srgbClr val="0B0080"/>
                </a:solidFill>
              </a:rPr>
              <a:t>Generating randomized JSON Documents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idx="1" type="body"/>
          </p:nvPr>
        </p:nvSpPr>
        <p:spPr>
          <a:xfrm>
            <a:off x="971075" y="277475"/>
            <a:ext cx="7343700" cy="1464900"/>
          </a:xfrm>
          <a:prstGeom prst="rect">
            <a:avLst/>
          </a:prstGeom>
        </p:spPr>
        <p:txBody>
          <a:bodyPr anchorCtr="0" anchor="t" bIns="91425" lIns="91425" rIns="91425" tIns="91425">
            <a:noAutofit/>
          </a:bodyPr>
          <a:lstStyle/>
          <a:p>
            <a:pPr indent="-342900" lvl="0" marL="457200" rtl="0">
              <a:spcBef>
                <a:spcPts val="0"/>
              </a:spcBef>
              <a:buSzPct val="100000"/>
            </a:pPr>
            <a:r>
              <a:rPr lang="en" sz="1800"/>
              <a:t>Certain fields randomized according to the CMS Framework Job Report format</a:t>
            </a:r>
            <a:br>
              <a:rPr lang="en" sz="1800"/>
            </a:br>
          </a:p>
          <a:p>
            <a:pPr indent="-342900" lvl="0" marL="457200" rtl="0">
              <a:spcBef>
                <a:spcPts val="0"/>
              </a:spcBef>
              <a:buSzPct val="100000"/>
            </a:pPr>
            <a:r>
              <a:rPr lang="en" sz="1800"/>
              <a:t>F</a:t>
            </a:r>
            <a:r>
              <a:rPr lang="en" sz="1800"/>
              <a:t>ocus on functional tests</a:t>
            </a:r>
          </a:p>
        </p:txBody>
      </p:sp>
      <p:pic>
        <p:nvPicPr>
          <p:cNvPr id="142" name="Shape 142"/>
          <p:cNvPicPr preferRelativeResize="0"/>
          <p:nvPr/>
        </p:nvPicPr>
        <p:blipFill>
          <a:blip r:embed="rId3">
            <a:alphaModFix/>
          </a:blip>
          <a:stretch>
            <a:fillRect/>
          </a:stretch>
        </p:blipFill>
        <p:spPr>
          <a:xfrm>
            <a:off x="971025" y="1875800"/>
            <a:ext cx="7343775" cy="295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490250" y="526350"/>
            <a:ext cx="8448900" cy="4090800"/>
          </a:xfrm>
          <a:prstGeom prst="rect">
            <a:avLst/>
          </a:prstGeom>
        </p:spPr>
        <p:txBody>
          <a:bodyPr anchorCtr="0" anchor="ctr" bIns="91425" lIns="91425" rIns="91425" tIns="91425">
            <a:noAutofit/>
          </a:bodyPr>
          <a:lstStyle/>
          <a:p>
            <a:pPr lvl="0" rtl="0" algn="ctr">
              <a:spcBef>
                <a:spcPts val="0"/>
              </a:spcBef>
              <a:buNone/>
            </a:pPr>
            <a:r>
              <a:rPr lang="en">
                <a:solidFill>
                  <a:srgbClr val="0B0080"/>
                </a:solidFill>
              </a:rPr>
              <a:t>Row Inserts vs Bulk Inserts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0" y="1805700"/>
            <a:ext cx="1946700" cy="1532100"/>
          </a:xfrm>
          <a:prstGeom prst="rect">
            <a:avLst/>
          </a:prstGeom>
        </p:spPr>
        <p:txBody>
          <a:bodyPr anchorCtr="0" anchor="t" bIns="91425" lIns="91425" rIns="91425" tIns="91425">
            <a:noAutofit/>
          </a:bodyPr>
          <a:lstStyle/>
          <a:p>
            <a:pPr lvl="0" rtl="0" algn="ctr">
              <a:spcBef>
                <a:spcPts val="0"/>
              </a:spcBef>
              <a:buNone/>
            </a:pPr>
            <a:r>
              <a:rPr lang="en"/>
              <a:t>Injection Rate </a:t>
            </a:r>
          </a:p>
        </p:txBody>
      </p:sp>
      <p:pic>
        <p:nvPicPr>
          <p:cNvPr id="153" name="Shape 153"/>
          <p:cNvPicPr preferRelativeResize="0"/>
          <p:nvPr/>
        </p:nvPicPr>
        <p:blipFill>
          <a:blip r:embed="rId3">
            <a:alphaModFix/>
          </a:blip>
          <a:stretch>
            <a:fillRect/>
          </a:stretch>
        </p:blipFill>
        <p:spPr>
          <a:xfrm>
            <a:off x="2025325" y="186999"/>
            <a:ext cx="5755475" cy="4769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490250" y="526350"/>
            <a:ext cx="8448900" cy="4090800"/>
          </a:xfrm>
          <a:prstGeom prst="rect">
            <a:avLst/>
          </a:prstGeom>
        </p:spPr>
        <p:txBody>
          <a:bodyPr anchorCtr="0" anchor="ctr" bIns="91425" lIns="91425" rIns="91425" tIns="91425">
            <a:noAutofit/>
          </a:bodyPr>
          <a:lstStyle/>
          <a:p>
            <a:pPr lvl="0" rtl="0" algn="ctr">
              <a:spcBef>
                <a:spcPts val="0"/>
              </a:spcBef>
              <a:buNone/>
            </a:pPr>
            <a:r>
              <a:rPr lang="en">
                <a:solidFill>
                  <a:srgbClr val="0B0080"/>
                </a:solidFill>
              </a:rPr>
              <a:t>Indexed vs Non Indexed Queries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nvSpPr>
        <p:spPr>
          <a:xfrm>
            <a:off x="0" y="1071750"/>
            <a:ext cx="2116500" cy="3000000"/>
          </a:xfrm>
          <a:prstGeom prst="rect">
            <a:avLst/>
          </a:prstGeom>
          <a:noFill/>
          <a:ln>
            <a:noFill/>
          </a:ln>
        </p:spPr>
        <p:txBody>
          <a:bodyPr anchorCtr="0" anchor="ctr" bIns="91425" lIns="91425" rIns="91425" tIns="91425">
            <a:noAutofit/>
          </a:bodyPr>
          <a:lstStyle/>
          <a:p>
            <a:pPr lvl="0" rtl="0" algn="ctr">
              <a:spcBef>
                <a:spcPts val="0"/>
              </a:spcBef>
              <a:buNone/>
            </a:pPr>
            <a:r>
              <a:rPr b="1" lang="en" sz="3200">
                <a:solidFill>
                  <a:schemeClr val="dk1"/>
                </a:solidFill>
                <a:latin typeface="Lato"/>
                <a:ea typeface="Lato"/>
                <a:cs typeface="Lato"/>
                <a:sym typeface="Lato"/>
              </a:rPr>
              <a:t>MongoDB</a:t>
            </a:r>
          </a:p>
          <a:p>
            <a:pPr lvl="0" rtl="0" algn="ctr">
              <a:spcBef>
                <a:spcPts val="0"/>
              </a:spcBef>
              <a:buNone/>
            </a:pPr>
            <a:r>
              <a:rPr b="1" lang="en" sz="3200">
                <a:solidFill>
                  <a:schemeClr val="dk1"/>
                </a:solidFill>
                <a:latin typeface="Lato"/>
                <a:ea typeface="Lato"/>
                <a:cs typeface="Lato"/>
                <a:sym typeface="Lato"/>
              </a:rPr>
              <a:t>Indexed vs Non Indexed Queries</a:t>
            </a:r>
          </a:p>
        </p:txBody>
      </p:sp>
      <p:sp>
        <p:nvSpPr>
          <p:cNvPr id="164" name="Shape 164"/>
          <p:cNvSpPr txBox="1"/>
          <p:nvPr/>
        </p:nvSpPr>
        <p:spPr>
          <a:xfrm>
            <a:off x="3218237" y="106425"/>
            <a:ext cx="4012200" cy="974700"/>
          </a:xfrm>
          <a:prstGeom prst="rect">
            <a:avLst/>
          </a:prstGeom>
          <a:noFill/>
          <a:ln>
            <a:noFill/>
          </a:ln>
        </p:spPr>
        <p:txBody>
          <a:bodyPr anchorCtr="0" anchor="t" bIns="91425" lIns="91425" rIns="91425" tIns="91425">
            <a:noAutofit/>
          </a:bodyPr>
          <a:lstStyle/>
          <a:p>
            <a:pPr lvl="0" rtl="0" algn="just">
              <a:spcBef>
                <a:spcPts val="0"/>
              </a:spcBef>
              <a:buNone/>
            </a:pPr>
            <a:r>
              <a:rPr b="1" lang="en">
                <a:latin typeface="Lato"/>
                <a:ea typeface="Lato"/>
                <a:cs typeface="Lato"/>
                <a:sym typeface="Lato"/>
              </a:rPr>
              <a:t>Query</a:t>
            </a:r>
            <a:r>
              <a:rPr lang="en">
                <a:latin typeface="Lato"/>
                <a:ea typeface="Lato"/>
                <a:cs typeface="Lato"/>
                <a:sym typeface="Lato"/>
              </a:rPr>
              <a:t> 1,2,3 : Find specific string from document</a:t>
            </a:r>
          </a:p>
          <a:p>
            <a:pPr lvl="0" rtl="0" algn="just">
              <a:spcBef>
                <a:spcPts val="0"/>
              </a:spcBef>
              <a:buNone/>
            </a:pPr>
            <a:r>
              <a:rPr b="1" lang="en">
                <a:latin typeface="Lato"/>
                <a:ea typeface="Lato"/>
                <a:cs typeface="Lato"/>
                <a:sym typeface="Lato"/>
              </a:rPr>
              <a:t>Query</a:t>
            </a:r>
            <a:r>
              <a:rPr lang="en">
                <a:latin typeface="Lato"/>
                <a:ea typeface="Lato"/>
                <a:cs typeface="Lato"/>
                <a:sym typeface="Lato"/>
              </a:rPr>
              <a:t> 4 : Aggregate data</a:t>
            </a:r>
          </a:p>
          <a:p>
            <a:pPr lvl="0" rtl="0" algn="just">
              <a:spcBef>
                <a:spcPts val="0"/>
              </a:spcBef>
              <a:buNone/>
            </a:pPr>
            <a:r>
              <a:t/>
            </a:r>
            <a:endParaRPr>
              <a:latin typeface="Lato"/>
              <a:ea typeface="Lato"/>
              <a:cs typeface="Lato"/>
              <a:sym typeface="Lato"/>
            </a:endParaRPr>
          </a:p>
        </p:txBody>
      </p:sp>
      <p:sp>
        <p:nvSpPr>
          <p:cNvPr id="165" name="Shape 165"/>
          <p:cNvSpPr txBox="1"/>
          <p:nvPr/>
        </p:nvSpPr>
        <p:spPr>
          <a:xfrm>
            <a:off x="4859725" y="106425"/>
            <a:ext cx="4138500" cy="768600"/>
          </a:xfrm>
          <a:prstGeom prst="rect">
            <a:avLst/>
          </a:prstGeom>
          <a:noFill/>
          <a:ln>
            <a:noFill/>
          </a:ln>
        </p:spPr>
        <p:txBody>
          <a:bodyPr anchorCtr="0" anchor="t" bIns="91425" lIns="91425" rIns="91425" tIns="91425">
            <a:noAutofit/>
          </a:bodyPr>
          <a:lstStyle/>
          <a:p>
            <a:pPr lvl="0">
              <a:spcBef>
                <a:spcPts val="0"/>
              </a:spcBef>
              <a:buNone/>
            </a:pPr>
            <a:r>
              <a:t/>
            </a:r>
            <a:endParaRPr>
              <a:latin typeface="Lato"/>
              <a:ea typeface="Lato"/>
              <a:cs typeface="Lato"/>
              <a:sym typeface="Lato"/>
            </a:endParaRPr>
          </a:p>
        </p:txBody>
      </p:sp>
      <p:pic>
        <p:nvPicPr>
          <p:cNvPr id="166" name="Shape 166"/>
          <p:cNvPicPr preferRelativeResize="0"/>
          <p:nvPr/>
        </p:nvPicPr>
        <p:blipFill>
          <a:blip r:embed="rId3">
            <a:alphaModFix/>
          </a:blip>
          <a:stretch>
            <a:fillRect/>
          </a:stretch>
        </p:blipFill>
        <p:spPr>
          <a:xfrm>
            <a:off x="2546975" y="636825"/>
            <a:ext cx="5978300" cy="4400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nvSpPr>
        <p:spPr>
          <a:xfrm>
            <a:off x="0" y="1071750"/>
            <a:ext cx="2116500" cy="3000000"/>
          </a:xfrm>
          <a:prstGeom prst="rect">
            <a:avLst/>
          </a:prstGeom>
          <a:noFill/>
          <a:ln>
            <a:noFill/>
          </a:ln>
        </p:spPr>
        <p:txBody>
          <a:bodyPr anchorCtr="0" anchor="ctr" bIns="91425" lIns="91425" rIns="91425" tIns="91425">
            <a:noAutofit/>
          </a:bodyPr>
          <a:lstStyle/>
          <a:p>
            <a:pPr lvl="0" rtl="0" algn="ctr">
              <a:spcBef>
                <a:spcPts val="0"/>
              </a:spcBef>
              <a:buNone/>
            </a:pPr>
            <a:r>
              <a:rPr b="1" lang="en" sz="3200">
                <a:solidFill>
                  <a:schemeClr val="dk1"/>
                </a:solidFill>
                <a:latin typeface="Lato"/>
                <a:ea typeface="Lato"/>
                <a:cs typeface="Lato"/>
                <a:sym typeface="Lato"/>
              </a:rPr>
              <a:t>MongoDB</a:t>
            </a:r>
          </a:p>
          <a:p>
            <a:pPr lvl="0" rtl="0" algn="ctr">
              <a:spcBef>
                <a:spcPts val="0"/>
              </a:spcBef>
              <a:buNone/>
            </a:pPr>
            <a:r>
              <a:rPr b="1" lang="en" sz="3200">
                <a:solidFill>
                  <a:schemeClr val="dk1"/>
                </a:solidFill>
                <a:latin typeface="Lato"/>
                <a:ea typeface="Lato"/>
                <a:cs typeface="Lato"/>
                <a:sym typeface="Lato"/>
              </a:rPr>
              <a:t>Indexed vs Non Indexed Queries</a:t>
            </a:r>
          </a:p>
        </p:txBody>
      </p:sp>
      <p:sp>
        <p:nvSpPr>
          <p:cNvPr id="172" name="Shape 172"/>
          <p:cNvSpPr txBox="1"/>
          <p:nvPr/>
        </p:nvSpPr>
        <p:spPr>
          <a:xfrm>
            <a:off x="2939150" y="97050"/>
            <a:ext cx="4396200" cy="974700"/>
          </a:xfrm>
          <a:prstGeom prst="rect">
            <a:avLst/>
          </a:prstGeom>
          <a:noFill/>
          <a:ln>
            <a:noFill/>
          </a:ln>
        </p:spPr>
        <p:txBody>
          <a:bodyPr anchorCtr="0" anchor="t" bIns="91425" lIns="91425" rIns="91425" tIns="91425">
            <a:noAutofit/>
          </a:bodyPr>
          <a:lstStyle/>
          <a:p>
            <a:pPr lvl="0" rtl="0" algn="ctr">
              <a:lnSpc>
                <a:spcPct val="115000"/>
              </a:lnSpc>
              <a:spcBef>
                <a:spcPts val="0"/>
              </a:spcBef>
              <a:buNone/>
            </a:pPr>
            <a:r>
              <a:rPr b="1" lang="en">
                <a:latin typeface="Lato"/>
                <a:ea typeface="Lato"/>
                <a:cs typeface="Lato"/>
                <a:sym typeface="Lato"/>
              </a:rPr>
              <a:t>Query</a:t>
            </a:r>
            <a:r>
              <a:rPr lang="en">
                <a:latin typeface="Lato"/>
                <a:ea typeface="Lato"/>
                <a:cs typeface="Lato"/>
                <a:sym typeface="Lato"/>
              </a:rPr>
              <a:t> 5: Find a string</a:t>
            </a:r>
          </a:p>
          <a:p>
            <a:pPr lvl="0" rtl="0" algn="ctr">
              <a:lnSpc>
                <a:spcPct val="115000"/>
              </a:lnSpc>
              <a:spcBef>
                <a:spcPts val="0"/>
              </a:spcBef>
              <a:buNone/>
            </a:pPr>
            <a:r>
              <a:rPr b="1" lang="en">
                <a:latin typeface="Lato"/>
                <a:ea typeface="Lato"/>
                <a:cs typeface="Lato"/>
                <a:sym typeface="Lato"/>
              </a:rPr>
              <a:t>Query</a:t>
            </a:r>
            <a:r>
              <a:rPr lang="en">
                <a:latin typeface="Lato"/>
                <a:ea typeface="Lato"/>
                <a:cs typeface="Lato"/>
                <a:sym typeface="Lato"/>
              </a:rPr>
              <a:t> 6/7: Find records based on provided pattern</a:t>
            </a:r>
          </a:p>
          <a:p>
            <a:pPr lvl="0" rtl="0" algn="just">
              <a:spcBef>
                <a:spcPts val="0"/>
              </a:spcBef>
              <a:buNone/>
            </a:pPr>
            <a:r>
              <a:rPr b="1" lang="en">
                <a:latin typeface="Lato"/>
                <a:ea typeface="Lato"/>
                <a:cs typeface="Lato"/>
                <a:sym typeface="Lato"/>
              </a:rPr>
              <a:t>Query</a:t>
            </a:r>
            <a:r>
              <a:rPr lang="en">
                <a:latin typeface="Lato"/>
                <a:ea typeface="Lato"/>
                <a:cs typeface="Lato"/>
                <a:sym typeface="Lato"/>
              </a:rPr>
              <a:t> 8,9: Logical / Comparison Query Operators</a:t>
            </a:r>
          </a:p>
        </p:txBody>
      </p:sp>
      <p:pic>
        <p:nvPicPr>
          <p:cNvPr id="173" name="Shape 173"/>
          <p:cNvPicPr preferRelativeResize="0"/>
          <p:nvPr/>
        </p:nvPicPr>
        <p:blipFill>
          <a:blip r:embed="rId3">
            <a:alphaModFix/>
          </a:blip>
          <a:stretch>
            <a:fillRect/>
          </a:stretch>
        </p:blipFill>
        <p:spPr>
          <a:xfrm>
            <a:off x="2678124" y="930725"/>
            <a:ext cx="5633124" cy="4133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0" y="1732362"/>
            <a:ext cx="2361900" cy="2084400"/>
          </a:xfrm>
          <a:prstGeom prst="rect">
            <a:avLst/>
          </a:prstGeom>
        </p:spPr>
        <p:txBody>
          <a:bodyPr anchorCtr="0" anchor="b" bIns="91425" lIns="91425" rIns="91425" tIns="91425">
            <a:noAutofit/>
          </a:bodyPr>
          <a:lstStyle/>
          <a:p>
            <a:pPr lvl="0" rtl="0" algn="ctr">
              <a:spcBef>
                <a:spcPts val="0"/>
              </a:spcBef>
              <a:buNone/>
            </a:pPr>
            <a:r>
              <a:t/>
            </a:r>
            <a:endParaRPr sz="3200">
              <a:latin typeface="Lato"/>
              <a:ea typeface="Lato"/>
              <a:cs typeface="Lato"/>
              <a:sym typeface="Lato"/>
            </a:endParaRPr>
          </a:p>
          <a:p>
            <a:pPr lvl="0" rtl="0" algn="ctr">
              <a:spcBef>
                <a:spcPts val="0"/>
              </a:spcBef>
              <a:buNone/>
            </a:pPr>
            <a:r>
              <a:t/>
            </a:r>
            <a:endParaRPr sz="3200">
              <a:latin typeface="Lato"/>
              <a:ea typeface="Lato"/>
              <a:cs typeface="Lato"/>
              <a:sym typeface="Lato"/>
            </a:endParaRPr>
          </a:p>
          <a:p>
            <a:pPr lvl="0" rtl="0" algn="ctr">
              <a:spcBef>
                <a:spcPts val="0"/>
              </a:spcBef>
              <a:buNone/>
            </a:pPr>
            <a:r>
              <a:rPr lang="en" sz="3200">
                <a:latin typeface="Lato"/>
                <a:ea typeface="Lato"/>
                <a:cs typeface="Lato"/>
                <a:sym typeface="Lato"/>
              </a:rPr>
              <a:t>Oracle</a:t>
            </a:r>
          </a:p>
          <a:p>
            <a:pPr lvl="0" rtl="0" algn="ctr">
              <a:spcBef>
                <a:spcPts val="0"/>
              </a:spcBef>
              <a:buNone/>
            </a:pPr>
            <a:r>
              <a:rPr lang="en" sz="3200">
                <a:latin typeface="Lato"/>
                <a:ea typeface="Lato"/>
                <a:cs typeface="Lato"/>
                <a:sym typeface="Lato"/>
              </a:rPr>
              <a:t>Non Indexed Queries </a:t>
            </a:r>
          </a:p>
        </p:txBody>
      </p:sp>
      <p:pic>
        <p:nvPicPr>
          <p:cNvPr id="179" name="Shape 179"/>
          <p:cNvPicPr preferRelativeResize="0"/>
          <p:nvPr/>
        </p:nvPicPr>
        <p:blipFill>
          <a:blip r:embed="rId3">
            <a:alphaModFix/>
          </a:blip>
          <a:stretch>
            <a:fillRect/>
          </a:stretch>
        </p:blipFill>
        <p:spPr>
          <a:xfrm>
            <a:off x="2510625" y="1061349"/>
            <a:ext cx="5288824" cy="3978974"/>
          </a:xfrm>
          <a:prstGeom prst="rect">
            <a:avLst/>
          </a:prstGeom>
          <a:noFill/>
          <a:ln>
            <a:noFill/>
          </a:ln>
        </p:spPr>
      </p:pic>
      <p:sp>
        <p:nvSpPr>
          <p:cNvPr id="180" name="Shape 180"/>
          <p:cNvSpPr txBox="1"/>
          <p:nvPr/>
        </p:nvSpPr>
        <p:spPr>
          <a:xfrm>
            <a:off x="2361900" y="99275"/>
            <a:ext cx="5715000" cy="1174500"/>
          </a:xfrm>
          <a:prstGeom prst="rect">
            <a:avLst/>
          </a:prstGeom>
          <a:noFill/>
          <a:ln>
            <a:noFill/>
          </a:ln>
        </p:spPr>
        <p:txBody>
          <a:bodyPr anchorCtr="0" anchor="t" bIns="91425" lIns="91425" rIns="91425" tIns="91425">
            <a:noAutofit/>
          </a:bodyPr>
          <a:lstStyle/>
          <a:p>
            <a:pPr lvl="0" rtl="0" algn="ctr">
              <a:lnSpc>
                <a:spcPct val="115000"/>
              </a:lnSpc>
              <a:spcBef>
                <a:spcPts val="0"/>
              </a:spcBef>
              <a:buNone/>
            </a:pPr>
            <a:r>
              <a:rPr b="1" lang="en" sz="1200">
                <a:latin typeface="Lato"/>
                <a:ea typeface="Lato"/>
                <a:cs typeface="Lato"/>
                <a:sym typeface="Lato"/>
              </a:rPr>
              <a:t>Query</a:t>
            </a:r>
            <a:r>
              <a:rPr lang="en" sz="1200">
                <a:latin typeface="Lato"/>
                <a:ea typeface="Lato"/>
                <a:cs typeface="Lato"/>
                <a:sym typeface="Lato"/>
              </a:rPr>
              <a:t> 1/2/3: Search for specific string</a:t>
            </a:r>
          </a:p>
          <a:p>
            <a:pPr lvl="0" rtl="0" algn="ctr">
              <a:lnSpc>
                <a:spcPct val="115000"/>
              </a:lnSpc>
              <a:spcBef>
                <a:spcPts val="0"/>
              </a:spcBef>
              <a:buNone/>
            </a:pPr>
            <a:r>
              <a:rPr b="1" lang="en" sz="1200">
                <a:latin typeface="Lato"/>
                <a:ea typeface="Lato"/>
                <a:cs typeface="Lato"/>
                <a:sym typeface="Lato"/>
              </a:rPr>
              <a:t>Query</a:t>
            </a:r>
            <a:r>
              <a:rPr lang="en" sz="1200">
                <a:latin typeface="Lato"/>
                <a:ea typeface="Lato"/>
                <a:cs typeface="Lato"/>
                <a:sym typeface="Lato"/>
              </a:rPr>
              <a:t> 4: Aggregate data</a:t>
            </a:r>
          </a:p>
          <a:p>
            <a:pPr lvl="0" rtl="0" algn="ctr">
              <a:lnSpc>
                <a:spcPct val="115000"/>
              </a:lnSpc>
              <a:spcBef>
                <a:spcPts val="0"/>
              </a:spcBef>
              <a:buNone/>
            </a:pPr>
            <a:r>
              <a:rPr b="1" lang="en" sz="1200">
                <a:latin typeface="Lato"/>
                <a:ea typeface="Lato"/>
                <a:cs typeface="Lato"/>
                <a:sym typeface="Lato"/>
              </a:rPr>
              <a:t>Query</a:t>
            </a:r>
            <a:r>
              <a:rPr lang="en" sz="1200">
                <a:latin typeface="Lato"/>
                <a:ea typeface="Lato"/>
                <a:cs typeface="Lato"/>
                <a:sym typeface="Lato"/>
              </a:rPr>
              <a:t> 5: Find a string</a:t>
            </a:r>
          </a:p>
          <a:p>
            <a:pPr lvl="0" rtl="0" algn="ctr">
              <a:lnSpc>
                <a:spcPct val="115000"/>
              </a:lnSpc>
              <a:spcBef>
                <a:spcPts val="0"/>
              </a:spcBef>
              <a:buNone/>
            </a:pPr>
            <a:r>
              <a:rPr b="1" lang="en" sz="1200">
                <a:latin typeface="Lato"/>
                <a:ea typeface="Lato"/>
                <a:cs typeface="Lato"/>
                <a:sym typeface="Lato"/>
              </a:rPr>
              <a:t>Query</a:t>
            </a:r>
            <a:r>
              <a:rPr lang="en" sz="1200">
                <a:latin typeface="Lato"/>
                <a:ea typeface="Lato"/>
                <a:cs typeface="Lato"/>
                <a:sym typeface="Lato"/>
              </a:rPr>
              <a:t> 6/7: Find records based on pattern</a:t>
            </a:r>
          </a:p>
          <a:p>
            <a:pPr lvl="0" rtl="0" algn="ctr">
              <a:lnSpc>
                <a:spcPct val="115000"/>
              </a:lnSpc>
              <a:spcBef>
                <a:spcPts val="0"/>
              </a:spcBef>
              <a:buNone/>
            </a:pPr>
            <a:r>
              <a:rPr b="1" lang="en" sz="1200">
                <a:latin typeface="Lato"/>
                <a:ea typeface="Lato"/>
                <a:cs typeface="Lato"/>
                <a:sym typeface="Lato"/>
              </a:rPr>
              <a:t>Query</a:t>
            </a:r>
            <a:r>
              <a:rPr lang="en" sz="1200">
                <a:latin typeface="Lato"/>
                <a:ea typeface="Lato"/>
                <a:cs typeface="Lato"/>
                <a:sym typeface="Lato"/>
              </a:rPr>
              <a:t> 8,9: Logical / Comparison Operators</a:t>
            </a:r>
          </a:p>
          <a:p>
            <a:pPr lvl="0">
              <a:spcBef>
                <a:spcPts val="0"/>
              </a:spcBef>
              <a:buNone/>
            </a:pPr>
            <a:r>
              <a:t/>
            </a:r>
            <a:endParaRPr sz="12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idx="1" type="body"/>
          </p:nvPr>
        </p:nvSpPr>
        <p:spPr>
          <a:xfrm>
            <a:off x="311700" y="1457700"/>
            <a:ext cx="1669800" cy="2228100"/>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t/>
            </a:r>
            <a:endParaRPr b="1" sz="3200">
              <a:solidFill>
                <a:schemeClr val="dk1"/>
              </a:solidFill>
            </a:endParaRPr>
          </a:p>
          <a:p>
            <a:pPr lvl="0" rtl="0" algn="ctr">
              <a:lnSpc>
                <a:spcPct val="100000"/>
              </a:lnSpc>
              <a:spcBef>
                <a:spcPts val="0"/>
              </a:spcBef>
              <a:spcAft>
                <a:spcPts val="0"/>
              </a:spcAft>
              <a:buNone/>
            </a:pPr>
            <a:r>
              <a:rPr b="1" lang="en" sz="3200">
                <a:solidFill>
                  <a:schemeClr val="dk1"/>
                </a:solidFill>
              </a:rPr>
              <a:t>Oracle</a:t>
            </a:r>
          </a:p>
          <a:p>
            <a:pPr lvl="0" rtl="0" algn="ctr">
              <a:lnSpc>
                <a:spcPct val="100000"/>
              </a:lnSpc>
              <a:spcBef>
                <a:spcPts val="0"/>
              </a:spcBef>
              <a:spcAft>
                <a:spcPts val="0"/>
              </a:spcAft>
              <a:buNone/>
            </a:pPr>
            <a:r>
              <a:rPr b="1" lang="en" sz="3200">
                <a:solidFill>
                  <a:schemeClr val="dk1"/>
                </a:solidFill>
              </a:rPr>
              <a:t>Indexed Queries </a:t>
            </a:r>
          </a:p>
          <a:p>
            <a:pPr lvl="0" rtl="0" algn="ctr">
              <a:spcBef>
                <a:spcPts val="0"/>
              </a:spcBef>
              <a:buNone/>
            </a:pPr>
            <a:r>
              <a:t/>
            </a:r>
            <a:endParaRPr/>
          </a:p>
        </p:txBody>
      </p:sp>
      <p:pic>
        <p:nvPicPr>
          <p:cNvPr id="186" name="Shape 186"/>
          <p:cNvPicPr preferRelativeResize="0"/>
          <p:nvPr/>
        </p:nvPicPr>
        <p:blipFill>
          <a:blip r:embed="rId3">
            <a:alphaModFix/>
          </a:blip>
          <a:stretch>
            <a:fillRect/>
          </a:stretch>
        </p:blipFill>
        <p:spPr>
          <a:xfrm>
            <a:off x="2842974" y="92575"/>
            <a:ext cx="4717325" cy="2228099"/>
          </a:xfrm>
          <a:prstGeom prst="rect">
            <a:avLst/>
          </a:prstGeom>
          <a:noFill/>
          <a:ln>
            <a:noFill/>
          </a:ln>
        </p:spPr>
      </p:pic>
      <p:pic>
        <p:nvPicPr>
          <p:cNvPr id="187" name="Shape 187"/>
          <p:cNvPicPr preferRelativeResize="0"/>
          <p:nvPr/>
        </p:nvPicPr>
        <p:blipFill>
          <a:blip r:embed="rId4">
            <a:alphaModFix/>
          </a:blip>
          <a:stretch>
            <a:fillRect/>
          </a:stretch>
        </p:blipFill>
        <p:spPr>
          <a:xfrm>
            <a:off x="2842975" y="2320674"/>
            <a:ext cx="4463800" cy="272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391350"/>
            <a:ext cx="8520600" cy="626100"/>
          </a:xfrm>
          <a:prstGeom prst="rect">
            <a:avLst/>
          </a:prstGeom>
        </p:spPr>
        <p:txBody>
          <a:bodyPr anchorCtr="0" anchor="t" bIns="91425" lIns="91425" rIns="91425" tIns="91425">
            <a:noAutofit/>
          </a:bodyPr>
          <a:lstStyle/>
          <a:p>
            <a:pPr lvl="0" rtl="0">
              <a:spcBef>
                <a:spcPts val="0"/>
              </a:spcBef>
              <a:buNone/>
            </a:pPr>
            <a:r>
              <a:rPr lang="en"/>
              <a:t>Who am I?</a:t>
            </a:r>
          </a:p>
        </p:txBody>
      </p:sp>
      <p:sp>
        <p:nvSpPr>
          <p:cNvPr id="68" name="Shape 68"/>
          <p:cNvSpPr txBox="1"/>
          <p:nvPr>
            <p:ph idx="1" type="body"/>
          </p:nvPr>
        </p:nvSpPr>
        <p:spPr>
          <a:xfrm>
            <a:off x="311700" y="1140625"/>
            <a:ext cx="85206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Alumnus of NSIT</a:t>
            </a:r>
            <a:br>
              <a:rPr lang="en" sz="1800"/>
            </a:br>
            <a:br>
              <a:rPr lang="en" sz="1800"/>
            </a:br>
          </a:p>
          <a:p>
            <a:pPr indent="-342900" lvl="0" marL="457200" rtl="0">
              <a:spcBef>
                <a:spcPts val="0"/>
              </a:spcBef>
              <a:buSzPct val="100000"/>
            </a:pPr>
            <a:r>
              <a:rPr lang="en" sz="1800"/>
              <a:t>Will join Lawrence Berkeley Labs as a Research scholar</a:t>
            </a:r>
            <a:br>
              <a:rPr lang="en" sz="1800"/>
            </a:br>
            <a:br>
              <a:rPr lang="en" sz="1800"/>
            </a:br>
          </a:p>
          <a:p>
            <a:pPr indent="-342900" lvl="0" marL="457200" rtl="0">
              <a:spcBef>
                <a:spcPts val="0"/>
              </a:spcBef>
              <a:buSzPct val="100000"/>
            </a:pPr>
            <a:r>
              <a:rPr lang="en" sz="1800"/>
              <a:t>Previously interned at MIT Media Lab, ESnet</a:t>
            </a:r>
          </a:p>
          <a:p>
            <a:pPr lvl="0" rtl="0">
              <a:spcBef>
                <a:spcPts val="0"/>
              </a:spcBef>
              <a:buNone/>
            </a:pPr>
            <a:r>
              <a:t/>
            </a:r>
            <a:endParaRPr sz="1800"/>
          </a:p>
          <a:p>
            <a:pPr lvl="0" rtl="0">
              <a:spcBef>
                <a:spcPts val="0"/>
              </a:spcBef>
              <a:buNone/>
            </a:pPr>
            <a:r>
              <a:t/>
            </a:r>
            <a:endParaRPr sz="1800"/>
          </a:p>
          <a:p>
            <a:pPr lvl="0" rtl="0">
              <a:spcBef>
                <a:spcPts val="0"/>
              </a:spcBef>
              <a:buNone/>
            </a:pPr>
            <a:r>
              <a:t/>
            </a:r>
            <a:endParaRPr sz="1800"/>
          </a:p>
        </p:txBody>
      </p:sp>
      <p:pic>
        <p:nvPicPr>
          <p:cNvPr id="69" name="Shape 69"/>
          <p:cNvPicPr preferRelativeResize="0"/>
          <p:nvPr/>
        </p:nvPicPr>
        <p:blipFill>
          <a:blip r:embed="rId3">
            <a:alphaModFix/>
          </a:blip>
          <a:stretch>
            <a:fillRect/>
          </a:stretch>
        </p:blipFill>
        <p:spPr>
          <a:xfrm>
            <a:off x="2640297" y="1017450"/>
            <a:ext cx="870100" cy="845000"/>
          </a:xfrm>
          <a:prstGeom prst="rect">
            <a:avLst/>
          </a:prstGeom>
          <a:noFill/>
          <a:ln>
            <a:noFill/>
          </a:ln>
        </p:spPr>
      </p:pic>
      <p:pic>
        <p:nvPicPr>
          <p:cNvPr id="70" name="Shape 70"/>
          <p:cNvPicPr preferRelativeResize="0"/>
          <p:nvPr/>
        </p:nvPicPr>
        <p:blipFill>
          <a:blip r:embed="rId4">
            <a:alphaModFix/>
          </a:blip>
          <a:stretch>
            <a:fillRect/>
          </a:stretch>
        </p:blipFill>
        <p:spPr>
          <a:xfrm>
            <a:off x="6359400" y="1862450"/>
            <a:ext cx="1275250" cy="969825"/>
          </a:xfrm>
          <a:prstGeom prst="rect">
            <a:avLst/>
          </a:prstGeom>
          <a:noFill/>
          <a:ln>
            <a:noFill/>
          </a:ln>
        </p:spPr>
      </p:pic>
      <p:pic>
        <p:nvPicPr>
          <p:cNvPr id="71" name="Shape 71"/>
          <p:cNvPicPr preferRelativeResize="0"/>
          <p:nvPr/>
        </p:nvPicPr>
        <p:blipFill>
          <a:blip r:embed="rId5">
            <a:alphaModFix/>
          </a:blip>
          <a:stretch>
            <a:fillRect/>
          </a:stretch>
        </p:blipFill>
        <p:spPr>
          <a:xfrm>
            <a:off x="5476878" y="2998100"/>
            <a:ext cx="1248332" cy="726525"/>
          </a:xfrm>
          <a:prstGeom prst="rect">
            <a:avLst/>
          </a:prstGeom>
          <a:noFill/>
          <a:ln>
            <a:noFill/>
          </a:ln>
        </p:spPr>
      </p:pic>
      <p:pic>
        <p:nvPicPr>
          <p:cNvPr id="72" name="Shape 72"/>
          <p:cNvPicPr preferRelativeResize="0"/>
          <p:nvPr/>
        </p:nvPicPr>
        <p:blipFill>
          <a:blip r:embed="rId6">
            <a:alphaModFix/>
          </a:blip>
          <a:stretch>
            <a:fillRect/>
          </a:stretch>
        </p:blipFill>
        <p:spPr>
          <a:xfrm>
            <a:off x="5424137" y="3972878"/>
            <a:ext cx="1353800" cy="395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idx="1" type="body"/>
          </p:nvPr>
        </p:nvSpPr>
        <p:spPr>
          <a:xfrm>
            <a:off x="311700" y="1457700"/>
            <a:ext cx="1669800" cy="2228100"/>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t/>
            </a:r>
            <a:endParaRPr b="1" sz="3200">
              <a:solidFill>
                <a:schemeClr val="dk1"/>
              </a:solidFill>
            </a:endParaRPr>
          </a:p>
          <a:p>
            <a:pPr lvl="0" rtl="0" algn="ctr">
              <a:lnSpc>
                <a:spcPct val="100000"/>
              </a:lnSpc>
              <a:spcBef>
                <a:spcPts val="0"/>
              </a:spcBef>
              <a:spcAft>
                <a:spcPts val="0"/>
              </a:spcAft>
              <a:buNone/>
            </a:pPr>
            <a:r>
              <a:rPr b="1" lang="en" sz="3200">
                <a:solidFill>
                  <a:schemeClr val="dk1"/>
                </a:solidFill>
              </a:rPr>
              <a:t>Oracle</a:t>
            </a:r>
          </a:p>
          <a:p>
            <a:pPr lvl="0" rtl="0" algn="ctr">
              <a:lnSpc>
                <a:spcPct val="100000"/>
              </a:lnSpc>
              <a:spcBef>
                <a:spcPts val="0"/>
              </a:spcBef>
              <a:spcAft>
                <a:spcPts val="0"/>
              </a:spcAft>
              <a:buNone/>
            </a:pPr>
            <a:r>
              <a:rPr b="1" lang="en" sz="3200">
                <a:solidFill>
                  <a:schemeClr val="dk1"/>
                </a:solidFill>
              </a:rPr>
              <a:t>Indexed Queries </a:t>
            </a:r>
          </a:p>
          <a:p>
            <a:pPr lvl="0" rtl="0" algn="ctr">
              <a:spcBef>
                <a:spcPts val="0"/>
              </a:spcBef>
              <a:buNone/>
            </a:pPr>
            <a:r>
              <a:t/>
            </a:r>
            <a:endParaRPr/>
          </a:p>
        </p:txBody>
      </p:sp>
      <p:pic>
        <p:nvPicPr>
          <p:cNvPr id="193" name="Shape 193"/>
          <p:cNvPicPr preferRelativeResize="0"/>
          <p:nvPr/>
        </p:nvPicPr>
        <p:blipFill>
          <a:blip r:embed="rId3">
            <a:alphaModFix/>
          </a:blip>
          <a:stretch>
            <a:fillRect/>
          </a:stretch>
        </p:blipFill>
        <p:spPr>
          <a:xfrm>
            <a:off x="2138750" y="591012"/>
            <a:ext cx="6143625" cy="1057275"/>
          </a:xfrm>
          <a:prstGeom prst="rect">
            <a:avLst/>
          </a:prstGeom>
          <a:noFill/>
          <a:ln>
            <a:noFill/>
          </a:ln>
        </p:spPr>
      </p:pic>
      <p:pic>
        <p:nvPicPr>
          <p:cNvPr id="194" name="Shape 194"/>
          <p:cNvPicPr preferRelativeResize="0"/>
          <p:nvPr/>
        </p:nvPicPr>
        <p:blipFill>
          <a:blip r:embed="rId4">
            <a:alphaModFix/>
          </a:blip>
          <a:stretch>
            <a:fillRect/>
          </a:stretch>
        </p:blipFill>
        <p:spPr>
          <a:xfrm>
            <a:off x="2138737" y="1992075"/>
            <a:ext cx="6334125" cy="249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nvSpPr>
        <p:spPr>
          <a:xfrm>
            <a:off x="0" y="1071750"/>
            <a:ext cx="2116500" cy="3000000"/>
          </a:xfrm>
          <a:prstGeom prst="rect">
            <a:avLst/>
          </a:prstGeom>
          <a:noFill/>
          <a:ln>
            <a:noFill/>
          </a:ln>
        </p:spPr>
        <p:txBody>
          <a:bodyPr anchorCtr="0" anchor="ctr" bIns="91425" lIns="91425" rIns="91425" tIns="91425">
            <a:noAutofit/>
          </a:bodyPr>
          <a:lstStyle/>
          <a:p>
            <a:pPr lvl="0" rtl="0" algn="ctr">
              <a:spcBef>
                <a:spcPts val="0"/>
              </a:spcBef>
              <a:buNone/>
            </a:pPr>
            <a:r>
              <a:rPr b="1" lang="en" sz="3200">
                <a:solidFill>
                  <a:schemeClr val="dk1"/>
                </a:solidFill>
                <a:latin typeface="Lato"/>
                <a:ea typeface="Lato"/>
                <a:cs typeface="Lato"/>
                <a:sym typeface="Lato"/>
              </a:rPr>
              <a:t>Oracle</a:t>
            </a:r>
          </a:p>
          <a:p>
            <a:pPr lvl="0" rtl="0" algn="ctr">
              <a:spcBef>
                <a:spcPts val="0"/>
              </a:spcBef>
              <a:buNone/>
            </a:pPr>
            <a:r>
              <a:rPr b="1" lang="en" sz="3200">
                <a:solidFill>
                  <a:schemeClr val="dk1"/>
                </a:solidFill>
                <a:latin typeface="Lato"/>
                <a:ea typeface="Lato"/>
                <a:cs typeface="Lato"/>
                <a:sym typeface="Lato"/>
              </a:rPr>
              <a:t>Indexed vs Non Indexed Queries</a:t>
            </a:r>
            <a:br>
              <a:rPr b="1" lang="en" sz="3200">
                <a:solidFill>
                  <a:schemeClr val="dk1"/>
                </a:solidFill>
                <a:latin typeface="Lato"/>
                <a:ea typeface="Lato"/>
                <a:cs typeface="Lato"/>
                <a:sym typeface="Lato"/>
              </a:rPr>
            </a:br>
            <a:r>
              <a:rPr b="1" lang="en" sz="3200">
                <a:solidFill>
                  <a:schemeClr val="dk1"/>
                </a:solidFill>
                <a:latin typeface="Lato"/>
                <a:ea typeface="Lato"/>
                <a:cs typeface="Lato"/>
                <a:sym typeface="Lato"/>
              </a:rPr>
              <a:t>(Smaller Table)</a:t>
            </a:r>
          </a:p>
        </p:txBody>
      </p:sp>
      <p:sp>
        <p:nvSpPr>
          <p:cNvPr id="200" name="Shape 200"/>
          <p:cNvSpPr txBox="1"/>
          <p:nvPr/>
        </p:nvSpPr>
        <p:spPr>
          <a:xfrm>
            <a:off x="3218237" y="106425"/>
            <a:ext cx="4012200" cy="974700"/>
          </a:xfrm>
          <a:prstGeom prst="rect">
            <a:avLst/>
          </a:prstGeom>
          <a:noFill/>
          <a:ln>
            <a:noFill/>
          </a:ln>
        </p:spPr>
        <p:txBody>
          <a:bodyPr anchorCtr="0" anchor="t" bIns="91425" lIns="91425" rIns="91425" tIns="91425">
            <a:noAutofit/>
          </a:bodyPr>
          <a:lstStyle/>
          <a:p>
            <a:pPr lvl="0" rtl="0" algn="just">
              <a:spcBef>
                <a:spcPts val="0"/>
              </a:spcBef>
              <a:buNone/>
            </a:pPr>
            <a:r>
              <a:rPr b="1" lang="en">
                <a:latin typeface="Lato"/>
                <a:ea typeface="Lato"/>
                <a:cs typeface="Lato"/>
                <a:sym typeface="Lato"/>
              </a:rPr>
              <a:t>Query</a:t>
            </a:r>
            <a:r>
              <a:rPr lang="en">
                <a:latin typeface="Lato"/>
                <a:ea typeface="Lato"/>
                <a:cs typeface="Lato"/>
                <a:sym typeface="Lato"/>
              </a:rPr>
              <a:t> 1,2,3 : Find specific string from document</a:t>
            </a:r>
          </a:p>
          <a:p>
            <a:pPr lvl="0" rtl="0" algn="just">
              <a:spcBef>
                <a:spcPts val="0"/>
              </a:spcBef>
              <a:buNone/>
            </a:pPr>
            <a:r>
              <a:rPr b="1" lang="en">
                <a:latin typeface="Lato"/>
                <a:ea typeface="Lato"/>
                <a:cs typeface="Lato"/>
                <a:sym typeface="Lato"/>
              </a:rPr>
              <a:t>Query</a:t>
            </a:r>
            <a:r>
              <a:rPr lang="en">
                <a:latin typeface="Lato"/>
                <a:ea typeface="Lato"/>
                <a:cs typeface="Lato"/>
                <a:sym typeface="Lato"/>
              </a:rPr>
              <a:t> 4 : Aggregate data</a:t>
            </a:r>
          </a:p>
          <a:p>
            <a:pPr lvl="0" rtl="0" algn="just">
              <a:spcBef>
                <a:spcPts val="0"/>
              </a:spcBef>
              <a:buNone/>
            </a:pPr>
            <a:r>
              <a:t/>
            </a:r>
            <a:endParaRPr>
              <a:latin typeface="Lato"/>
              <a:ea typeface="Lato"/>
              <a:cs typeface="Lato"/>
              <a:sym typeface="Lato"/>
            </a:endParaRPr>
          </a:p>
        </p:txBody>
      </p:sp>
      <p:sp>
        <p:nvSpPr>
          <p:cNvPr id="201" name="Shape 201"/>
          <p:cNvSpPr txBox="1"/>
          <p:nvPr/>
        </p:nvSpPr>
        <p:spPr>
          <a:xfrm>
            <a:off x="4859725" y="106425"/>
            <a:ext cx="4138500" cy="768600"/>
          </a:xfrm>
          <a:prstGeom prst="rect">
            <a:avLst/>
          </a:prstGeom>
          <a:noFill/>
          <a:ln>
            <a:noFill/>
          </a:ln>
        </p:spPr>
        <p:txBody>
          <a:bodyPr anchorCtr="0" anchor="t" bIns="91425" lIns="91425" rIns="91425" tIns="91425">
            <a:noAutofit/>
          </a:bodyPr>
          <a:lstStyle/>
          <a:p>
            <a:pPr lvl="0" rtl="0">
              <a:spcBef>
                <a:spcPts val="0"/>
              </a:spcBef>
              <a:buNone/>
            </a:pPr>
            <a:r>
              <a:t/>
            </a:r>
            <a:endParaRPr>
              <a:latin typeface="Lato"/>
              <a:ea typeface="Lato"/>
              <a:cs typeface="Lato"/>
              <a:sym typeface="Lato"/>
            </a:endParaRPr>
          </a:p>
        </p:txBody>
      </p:sp>
      <p:pic>
        <p:nvPicPr>
          <p:cNvPr id="202" name="Shape 202"/>
          <p:cNvPicPr preferRelativeResize="0"/>
          <p:nvPr/>
        </p:nvPicPr>
        <p:blipFill>
          <a:blip r:embed="rId3">
            <a:alphaModFix/>
          </a:blip>
          <a:stretch>
            <a:fillRect/>
          </a:stretch>
        </p:blipFill>
        <p:spPr>
          <a:xfrm>
            <a:off x="2421412" y="711725"/>
            <a:ext cx="5605863" cy="44317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nvSpPr>
        <p:spPr>
          <a:xfrm>
            <a:off x="0" y="1071750"/>
            <a:ext cx="2116500" cy="3000000"/>
          </a:xfrm>
          <a:prstGeom prst="rect">
            <a:avLst/>
          </a:prstGeom>
          <a:noFill/>
          <a:ln>
            <a:noFill/>
          </a:ln>
        </p:spPr>
        <p:txBody>
          <a:bodyPr anchorCtr="0" anchor="ctr" bIns="91425" lIns="91425" rIns="91425" tIns="91425">
            <a:noAutofit/>
          </a:bodyPr>
          <a:lstStyle/>
          <a:p>
            <a:pPr lvl="0" rtl="0" algn="ctr">
              <a:spcBef>
                <a:spcPts val="0"/>
              </a:spcBef>
              <a:buNone/>
            </a:pPr>
            <a:r>
              <a:rPr b="1" lang="en" sz="3200">
                <a:solidFill>
                  <a:schemeClr val="dk1"/>
                </a:solidFill>
                <a:latin typeface="Lato"/>
                <a:ea typeface="Lato"/>
                <a:cs typeface="Lato"/>
                <a:sym typeface="Lato"/>
              </a:rPr>
              <a:t>Oracle</a:t>
            </a:r>
          </a:p>
          <a:p>
            <a:pPr lvl="0" rtl="0" algn="ctr">
              <a:spcBef>
                <a:spcPts val="0"/>
              </a:spcBef>
              <a:buNone/>
            </a:pPr>
            <a:r>
              <a:rPr b="1" lang="en" sz="3200">
                <a:solidFill>
                  <a:schemeClr val="dk1"/>
                </a:solidFill>
                <a:latin typeface="Lato"/>
                <a:ea typeface="Lato"/>
                <a:cs typeface="Lato"/>
                <a:sym typeface="Lato"/>
              </a:rPr>
              <a:t>Indexed vs Non Indexed Queries</a:t>
            </a:r>
          </a:p>
          <a:p>
            <a:pPr lvl="0" rtl="0" algn="ctr">
              <a:spcBef>
                <a:spcPts val="0"/>
              </a:spcBef>
              <a:buNone/>
            </a:pPr>
            <a:r>
              <a:rPr b="1" lang="en" sz="3200">
                <a:solidFill>
                  <a:schemeClr val="dk1"/>
                </a:solidFill>
                <a:latin typeface="Lato"/>
                <a:ea typeface="Lato"/>
                <a:cs typeface="Lato"/>
                <a:sym typeface="Lato"/>
              </a:rPr>
              <a:t>(Smaller Table)</a:t>
            </a:r>
          </a:p>
          <a:p>
            <a:pPr lvl="0" rtl="0" algn="ctr">
              <a:spcBef>
                <a:spcPts val="0"/>
              </a:spcBef>
              <a:buNone/>
            </a:pPr>
            <a:r>
              <a:t/>
            </a:r>
            <a:endParaRPr b="1" sz="3200">
              <a:solidFill>
                <a:schemeClr val="dk1"/>
              </a:solidFill>
              <a:latin typeface="Lato"/>
              <a:ea typeface="Lato"/>
              <a:cs typeface="Lato"/>
              <a:sym typeface="Lato"/>
            </a:endParaRPr>
          </a:p>
        </p:txBody>
      </p:sp>
      <p:sp>
        <p:nvSpPr>
          <p:cNvPr id="208" name="Shape 208"/>
          <p:cNvSpPr txBox="1"/>
          <p:nvPr/>
        </p:nvSpPr>
        <p:spPr>
          <a:xfrm>
            <a:off x="2939150" y="97050"/>
            <a:ext cx="4396200" cy="974700"/>
          </a:xfrm>
          <a:prstGeom prst="rect">
            <a:avLst/>
          </a:prstGeom>
          <a:noFill/>
          <a:ln>
            <a:noFill/>
          </a:ln>
        </p:spPr>
        <p:txBody>
          <a:bodyPr anchorCtr="0" anchor="t" bIns="91425" lIns="91425" rIns="91425" tIns="91425">
            <a:noAutofit/>
          </a:bodyPr>
          <a:lstStyle/>
          <a:p>
            <a:pPr lvl="0" rtl="0" algn="ctr">
              <a:lnSpc>
                <a:spcPct val="115000"/>
              </a:lnSpc>
              <a:spcBef>
                <a:spcPts val="0"/>
              </a:spcBef>
              <a:buNone/>
            </a:pPr>
            <a:r>
              <a:rPr b="1" lang="en">
                <a:latin typeface="Lato"/>
                <a:ea typeface="Lato"/>
                <a:cs typeface="Lato"/>
                <a:sym typeface="Lato"/>
              </a:rPr>
              <a:t>Query</a:t>
            </a:r>
            <a:r>
              <a:rPr lang="en">
                <a:latin typeface="Lato"/>
                <a:ea typeface="Lato"/>
                <a:cs typeface="Lato"/>
                <a:sym typeface="Lato"/>
              </a:rPr>
              <a:t> 5: Find a string</a:t>
            </a:r>
          </a:p>
          <a:p>
            <a:pPr lvl="0" rtl="0" algn="ctr">
              <a:lnSpc>
                <a:spcPct val="115000"/>
              </a:lnSpc>
              <a:spcBef>
                <a:spcPts val="0"/>
              </a:spcBef>
              <a:buNone/>
            </a:pPr>
            <a:r>
              <a:rPr b="1" lang="en">
                <a:latin typeface="Lato"/>
                <a:ea typeface="Lato"/>
                <a:cs typeface="Lato"/>
                <a:sym typeface="Lato"/>
              </a:rPr>
              <a:t>Query</a:t>
            </a:r>
            <a:r>
              <a:rPr lang="en">
                <a:latin typeface="Lato"/>
                <a:ea typeface="Lato"/>
                <a:cs typeface="Lato"/>
                <a:sym typeface="Lato"/>
              </a:rPr>
              <a:t> 6/7: Find records based on provided pattern</a:t>
            </a:r>
          </a:p>
          <a:p>
            <a:pPr lvl="0" rtl="0" algn="just">
              <a:spcBef>
                <a:spcPts val="0"/>
              </a:spcBef>
              <a:buNone/>
            </a:pPr>
            <a:r>
              <a:rPr b="1" lang="en">
                <a:latin typeface="Lato"/>
                <a:ea typeface="Lato"/>
                <a:cs typeface="Lato"/>
                <a:sym typeface="Lato"/>
              </a:rPr>
              <a:t>Query</a:t>
            </a:r>
            <a:r>
              <a:rPr lang="en">
                <a:latin typeface="Lato"/>
                <a:ea typeface="Lato"/>
                <a:cs typeface="Lato"/>
                <a:sym typeface="Lato"/>
              </a:rPr>
              <a:t> 8,9: Logical / Comparison Query Operators</a:t>
            </a:r>
          </a:p>
        </p:txBody>
      </p:sp>
      <p:pic>
        <p:nvPicPr>
          <p:cNvPr id="209" name="Shape 209"/>
          <p:cNvPicPr preferRelativeResize="0"/>
          <p:nvPr/>
        </p:nvPicPr>
        <p:blipFill>
          <a:blip r:embed="rId3">
            <a:alphaModFix/>
          </a:blip>
          <a:stretch>
            <a:fillRect/>
          </a:stretch>
        </p:blipFill>
        <p:spPr>
          <a:xfrm>
            <a:off x="2299599" y="991225"/>
            <a:ext cx="5851074" cy="4152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90250" y="526350"/>
            <a:ext cx="8448900" cy="4090800"/>
          </a:xfrm>
          <a:prstGeom prst="rect">
            <a:avLst/>
          </a:prstGeom>
        </p:spPr>
        <p:txBody>
          <a:bodyPr anchorCtr="0" anchor="ctr" bIns="91425" lIns="91425" rIns="91425" tIns="91425">
            <a:noAutofit/>
          </a:bodyPr>
          <a:lstStyle/>
          <a:p>
            <a:pPr lvl="0" rtl="0" algn="ctr">
              <a:spcBef>
                <a:spcPts val="0"/>
              </a:spcBef>
              <a:buNone/>
            </a:pPr>
            <a:r>
              <a:rPr lang="en">
                <a:solidFill>
                  <a:srgbClr val="0B0080"/>
                </a:solidFill>
              </a:rPr>
              <a:t>Oracle : Performance Improvements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391350"/>
            <a:ext cx="8520600" cy="626100"/>
          </a:xfrm>
          <a:prstGeom prst="rect">
            <a:avLst/>
          </a:prstGeom>
        </p:spPr>
        <p:txBody>
          <a:bodyPr anchorCtr="0" anchor="t" bIns="91425" lIns="91425" rIns="91425" tIns="91425">
            <a:noAutofit/>
          </a:bodyPr>
          <a:lstStyle/>
          <a:p>
            <a:pPr lvl="0" rtl="0">
              <a:spcBef>
                <a:spcPts val="0"/>
              </a:spcBef>
              <a:buNone/>
            </a:pPr>
            <a:r>
              <a:rPr lang="en"/>
              <a:t>P</a:t>
            </a:r>
            <a:r>
              <a:rPr lang="en"/>
              <a:t>erformance Improvements in OracleDB</a:t>
            </a:r>
          </a:p>
        </p:txBody>
      </p:sp>
      <p:sp>
        <p:nvSpPr>
          <p:cNvPr id="220" name="Shape 220"/>
          <p:cNvSpPr txBox="1"/>
          <p:nvPr>
            <p:ph idx="1" type="body"/>
          </p:nvPr>
        </p:nvSpPr>
        <p:spPr>
          <a:xfrm>
            <a:off x="311700" y="1017450"/>
            <a:ext cx="3590400" cy="3416400"/>
          </a:xfrm>
          <a:prstGeom prst="rect">
            <a:avLst/>
          </a:prstGeom>
        </p:spPr>
        <p:txBody>
          <a:bodyPr anchorCtr="0" anchor="t" bIns="91425" lIns="91425" rIns="91425" tIns="91425">
            <a:noAutofit/>
          </a:bodyPr>
          <a:lstStyle/>
          <a:p>
            <a:pPr indent="-228600" lvl="0" marL="457200" rtl="0">
              <a:spcBef>
                <a:spcPts val="0"/>
              </a:spcBef>
              <a:buAutoNum type="arabicPeriod"/>
            </a:pPr>
            <a:r>
              <a:rPr b="1" lang="en"/>
              <a:t>Cursor.arraysize </a:t>
            </a:r>
            <a:br>
              <a:rPr b="1" lang="en"/>
            </a:br>
          </a:p>
        </p:txBody>
      </p:sp>
      <p:pic>
        <p:nvPicPr>
          <p:cNvPr id="221" name="Shape 221"/>
          <p:cNvPicPr preferRelativeResize="0"/>
          <p:nvPr/>
        </p:nvPicPr>
        <p:blipFill>
          <a:blip r:embed="rId3">
            <a:alphaModFix/>
          </a:blip>
          <a:stretch>
            <a:fillRect/>
          </a:stretch>
        </p:blipFill>
        <p:spPr>
          <a:xfrm>
            <a:off x="311700" y="1545975"/>
            <a:ext cx="4235700" cy="3485449"/>
          </a:xfrm>
          <a:prstGeom prst="rect">
            <a:avLst/>
          </a:prstGeom>
          <a:noFill/>
          <a:ln>
            <a:noFill/>
          </a:ln>
        </p:spPr>
      </p:pic>
      <p:sp>
        <p:nvSpPr>
          <p:cNvPr id="222" name="Shape 222"/>
          <p:cNvSpPr txBox="1"/>
          <p:nvPr>
            <p:ph idx="1" type="body"/>
          </p:nvPr>
        </p:nvSpPr>
        <p:spPr>
          <a:xfrm>
            <a:off x="4792325" y="1017450"/>
            <a:ext cx="3590400" cy="3416400"/>
          </a:xfrm>
          <a:prstGeom prst="rect">
            <a:avLst/>
          </a:prstGeom>
        </p:spPr>
        <p:txBody>
          <a:bodyPr anchorCtr="0" anchor="t" bIns="91425" lIns="91425" rIns="91425" tIns="91425">
            <a:noAutofit/>
          </a:bodyPr>
          <a:lstStyle/>
          <a:p>
            <a:pPr lvl="0" rtl="0">
              <a:spcBef>
                <a:spcPts val="0"/>
              </a:spcBef>
              <a:buNone/>
            </a:pPr>
            <a:r>
              <a:rPr b="1" lang="en"/>
              <a:t>2. Bind Variables</a:t>
            </a:r>
            <a:br>
              <a:rPr b="1" lang="en"/>
            </a:br>
            <a:r>
              <a:rPr b="1" lang="en"/>
              <a:t> </a:t>
            </a:r>
            <a:br>
              <a:rPr b="1" lang="en"/>
            </a:br>
          </a:p>
        </p:txBody>
      </p:sp>
      <p:pic>
        <p:nvPicPr>
          <p:cNvPr id="223" name="Shape 223"/>
          <p:cNvPicPr preferRelativeResize="0"/>
          <p:nvPr/>
        </p:nvPicPr>
        <p:blipFill>
          <a:blip r:embed="rId4">
            <a:alphaModFix/>
          </a:blip>
          <a:stretch>
            <a:fillRect/>
          </a:stretch>
        </p:blipFill>
        <p:spPr>
          <a:xfrm>
            <a:off x="4547400" y="1545974"/>
            <a:ext cx="4363400" cy="336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490250" y="526350"/>
            <a:ext cx="8448900" cy="4090800"/>
          </a:xfrm>
          <a:prstGeom prst="rect">
            <a:avLst/>
          </a:prstGeom>
        </p:spPr>
        <p:txBody>
          <a:bodyPr anchorCtr="0" anchor="ctr" bIns="91425" lIns="91425" rIns="91425" tIns="91425">
            <a:noAutofit/>
          </a:bodyPr>
          <a:lstStyle/>
          <a:p>
            <a:pPr lvl="0" rtl="0" algn="ctr">
              <a:spcBef>
                <a:spcPts val="0"/>
              </a:spcBef>
              <a:buNone/>
            </a:pPr>
            <a:r>
              <a:rPr lang="en">
                <a:solidFill>
                  <a:srgbClr val="0B0080"/>
                </a:solidFill>
              </a:rPr>
              <a:t>Index Size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pic>
        <p:nvPicPr>
          <p:cNvPr id="233" name="Shape 233"/>
          <p:cNvPicPr preferRelativeResize="0"/>
          <p:nvPr/>
        </p:nvPicPr>
        <p:blipFill>
          <a:blip r:embed="rId3">
            <a:alphaModFix/>
          </a:blip>
          <a:stretch>
            <a:fillRect/>
          </a:stretch>
        </p:blipFill>
        <p:spPr>
          <a:xfrm>
            <a:off x="2638787" y="166675"/>
            <a:ext cx="5762625" cy="4810125"/>
          </a:xfrm>
          <a:prstGeom prst="rect">
            <a:avLst/>
          </a:prstGeom>
          <a:noFill/>
          <a:ln>
            <a:noFill/>
          </a:ln>
        </p:spPr>
      </p:pic>
      <p:sp>
        <p:nvSpPr>
          <p:cNvPr id="234" name="Shape 234"/>
          <p:cNvSpPr txBox="1"/>
          <p:nvPr>
            <p:ph type="title"/>
          </p:nvPr>
        </p:nvSpPr>
        <p:spPr>
          <a:xfrm>
            <a:off x="260750" y="1805700"/>
            <a:ext cx="2429400" cy="1532100"/>
          </a:xfrm>
          <a:prstGeom prst="rect">
            <a:avLst/>
          </a:prstGeom>
        </p:spPr>
        <p:txBody>
          <a:bodyPr anchorCtr="0" anchor="t" bIns="91425" lIns="91425" rIns="91425" tIns="91425">
            <a:noAutofit/>
          </a:bodyPr>
          <a:lstStyle/>
          <a:p>
            <a:pPr lvl="0" rtl="0" algn="ctr">
              <a:spcBef>
                <a:spcPts val="0"/>
              </a:spcBef>
              <a:buNone/>
            </a:pPr>
            <a:r>
              <a:rPr lang="en">
                <a:latin typeface="Lato"/>
                <a:ea typeface="Lato"/>
                <a:cs typeface="Lato"/>
                <a:sym typeface="Lato"/>
              </a:rPr>
              <a:t>Comparison of Index Sizes</a:t>
            </a:r>
          </a:p>
          <a:p>
            <a:pPr lvl="0" rtl="0" algn="ctr">
              <a:spcBef>
                <a:spcPts val="0"/>
              </a:spcBef>
              <a:buNone/>
            </a:pPr>
            <a:r>
              <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490250" y="526350"/>
            <a:ext cx="8448900" cy="4090800"/>
          </a:xfrm>
          <a:prstGeom prst="rect">
            <a:avLst/>
          </a:prstGeom>
        </p:spPr>
        <p:txBody>
          <a:bodyPr anchorCtr="0" anchor="ctr" bIns="91425" lIns="91425" rIns="91425" tIns="91425">
            <a:noAutofit/>
          </a:bodyPr>
          <a:lstStyle/>
          <a:p>
            <a:pPr lvl="0" rtl="0" algn="ctr">
              <a:spcBef>
                <a:spcPts val="0"/>
              </a:spcBef>
              <a:buNone/>
            </a:pPr>
            <a:r>
              <a:rPr lang="en">
                <a:solidFill>
                  <a:srgbClr val="0B0080"/>
                </a:solidFill>
              </a:rPr>
              <a:t>CPU Usage Metrics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idx="4294967295" type="title"/>
          </p:nvPr>
        </p:nvSpPr>
        <p:spPr>
          <a:xfrm>
            <a:off x="1233450" y="164025"/>
            <a:ext cx="6677100" cy="776100"/>
          </a:xfrm>
          <a:prstGeom prst="rect">
            <a:avLst/>
          </a:prstGeom>
        </p:spPr>
        <p:txBody>
          <a:bodyPr anchorCtr="0" anchor="t" bIns="91425" lIns="91425" rIns="91425" tIns="91425">
            <a:noAutofit/>
          </a:bodyPr>
          <a:lstStyle/>
          <a:p>
            <a:pPr lvl="0" rtl="0" algn="ctr">
              <a:spcBef>
                <a:spcPts val="0"/>
              </a:spcBef>
              <a:buNone/>
            </a:pPr>
            <a:r>
              <a:rPr lang="en" sz="3600">
                <a:latin typeface="Lato"/>
                <a:ea typeface="Lato"/>
                <a:cs typeface="Lato"/>
                <a:sym typeface="Lato"/>
              </a:rPr>
              <a:t>MongoDB CPU Usage</a:t>
            </a:r>
          </a:p>
        </p:txBody>
      </p:sp>
      <p:sp>
        <p:nvSpPr>
          <p:cNvPr id="245" name="Shape 245"/>
          <p:cNvSpPr txBox="1"/>
          <p:nvPr/>
        </p:nvSpPr>
        <p:spPr>
          <a:xfrm>
            <a:off x="2129600" y="4187000"/>
            <a:ext cx="6298500" cy="7761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246" name="Shape 246"/>
          <p:cNvPicPr preferRelativeResize="0"/>
          <p:nvPr/>
        </p:nvPicPr>
        <p:blipFill>
          <a:blip r:embed="rId3">
            <a:alphaModFix/>
          </a:blip>
          <a:stretch>
            <a:fillRect/>
          </a:stretch>
        </p:blipFill>
        <p:spPr>
          <a:xfrm>
            <a:off x="0" y="802680"/>
            <a:ext cx="9143998" cy="39933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idx="4294967295" type="title"/>
          </p:nvPr>
        </p:nvSpPr>
        <p:spPr>
          <a:xfrm>
            <a:off x="1099200" y="171850"/>
            <a:ext cx="6945600" cy="652800"/>
          </a:xfrm>
          <a:prstGeom prst="rect">
            <a:avLst/>
          </a:prstGeom>
        </p:spPr>
        <p:txBody>
          <a:bodyPr anchorCtr="0" anchor="t" bIns="91425" lIns="91425" rIns="91425" tIns="91425">
            <a:noAutofit/>
          </a:bodyPr>
          <a:lstStyle/>
          <a:p>
            <a:pPr lvl="0" rtl="0" algn="ctr">
              <a:spcBef>
                <a:spcPts val="0"/>
              </a:spcBef>
              <a:buNone/>
            </a:pPr>
            <a:r>
              <a:rPr lang="en">
                <a:latin typeface="Lato"/>
                <a:ea typeface="Lato"/>
                <a:cs typeface="Lato"/>
                <a:sym typeface="Lato"/>
              </a:rPr>
              <a:t>Oracle CPU Usage</a:t>
            </a:r>
          </a:p>
        </p:txBody>
      </p:sp>
      <p:sp>
        <p:nvSpPr>
          <p:cNvPr id="252" name="Shape 252"/>
          <p:cNvSpPr txBox="1"/>
          <p:nvPr/>
        </p:nvSpPr>
        <p:spPr>
          <a:xfrm>
            <a:off x="2129600" y="4187000"/>
            <a:ext cx="6298500" cy="7761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253" name="Shape 253"/>
          <p:cNvPicPr preferRelativeResize="0"/>
          <p:nvPr/>
        </p:nvPicPr>
        <p:blipFill>
          <a:blip r:embed="rId3">
            <a:alphaModFix/>
          </a:blip>
          <a:stretch>
            <a:fillRect/>
          </a:stretch>
        </p:blipFill>
        <p:spPr>
          <a:xfrm>
            <a:off x="620562" y="824651"/>
            <a:ext cx="7902876" cy="414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title"/>
          </p:nvPr>
        </p:nvSpPr>
        <p:spPr>
          <a:xfrm>
            <a:off x="311700" y="391350"/>
            <a:ext cx="8520600" cy="626100"/>
          </a:xfrm>
          <a:prstGeom prst="rect">
            <a:avLst/>
          </a:prstGeom>
        </p:spPr>
        <p:txBody>
          <a:bodyPr anchorCtr="0" anchor="t" bIns="91425" lIns="91425" rIns="91425" tIns="91425">
            <a:noAutofit/>
          </a:bodyPr>
          <a:lstStyle/>
          <a:p>
            <a:pPr lvl="0">
              <a:spcBef>
                <a:spcPts val="0"/>
              </a:spcBef>
              <a:buNone/>
            </a:pPr>
            <a:r>
              <a:rPr lang="en"/>
              <a:t>Contents	</a:t>
            </a:r>
          </a:p>
        </p:txBody>
      </p:sp>
      <p:sp>
        <p:nvSpPr>
          <p:cNvPr id="78" name="Shape 7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Importance of JSON</a:t>
            </a:r>
          </a:p>
          <a:p>
            <a:pPr indent="-228600" lvl="0" marL="457200" rtl="0">
              <a:spcBef>
                <a:spcPts val="0"/>
              </a:spcBef>
              <a:buAutoNum type="arabicPeriod"/>
            </a:pPr>
            <a:r>
              <a:rPr lang="en"/>
              <a:t>CMS JSON Data</a:t>
            </a:r>
          </a:p>
          <a:p>
            <a:pPr indent="-228600" lvl="0" marL="457200" rtl="0">
              <a:spcBef>
                <a:spcPts val="0"/>
              </a:spcBef>
              <a:buAutoNum type="arabicPeriod"/>
            </a:pPr>
            <a:r>
              <a:rPr lang="en"/>
              <a:t>Current Solution | MongoDB</a:t>
            </a:r>
          </a:p>
          <a:p>
            <a:pPr indent="-228600" lvl="0" marL="457200" rtl="0">
              <a:spcBef>
                <a:spcPts val="0"/>
              </a:spcBef>
              <a:buAutoNum type="arabicPeriod"/>
            </a:pPr>
            <a:r>
              <a:rPr lang="en"/>
              <a:t>JSON in Oracle Database</a:t>
            </a:r>
          </a:p>
          <a:p>
            <a:pPr indent="-228600" lvl="0" marL="457200" rtl="0">
              <a:spcBef>
                <a:spcPts val="0"/>
              </a:spcBef>
              <a:buAutoNum type="arabicPeriod"/>
            </a:pPr>
            <a:r>
              <a:rPr lang="en"/>
              <a:t>Oracle Release 12.1 vs 12.2</a:t>
            </a:r>
          </a:p>
          <a:p>
            <a:pPr indent="-228600" lvl="0" marL="457200" rtl="0">
              <a:spcBef>
                <a:spcPts val="0"/>
              </a:spcBef>
              <a:buAutoNum type="arabicPeriod"/>
            </a:pPr>
            <a:r>
              <a:rPr lang="en"/>
              <a:t>Observations</a:t>
            </a:r>
          </a:p>
          <a:p>
            <a:pPr indent="-228600" lvl="0" marL="457200" rtl="0">
              <a:spcBef>
                <a:spcPts val="0"/>
              </a:spcBef>
              <a:buAutoNum type="arabicPeriod"/>
            </a:pPr>
            <a:r>
              <a:rPr lang="en"/>
              <a:t>Comparison</a:t>
            </a:r>
          </a:p>
          <a:p>
            <a:pPr indent="-228600" lvl="0" marL="457200" rtl="0">
              <a:spcBef>
                <a:spcPts val="0"/>
              </a:spcBef>
              <a:buAutoNum type="arabicPeriod"/>
            </a:pPr>
            <a:r>
              <a:rPr lang="en"/>
              <a:t>Conclusion</a:t>
            </a:r>
          </a:p>
          <a:p>
            <a:pPr indent="-228600" lvl="0" marL="457200" rtl="0">
              <a:spcBef>
                <a:spcPts val="0"/>
              </a:spcBef>
              <a:buAutoNum type="arabicPeriod"/>
            </a:pPr>
            <a:r>
              <a:rPr lang="en"/>
              <a:t>Future Work</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509550" y="1672650"/>
            <a:ext cx="8124900" cy="1798200"/>
          </a:xfrm>
          <a:prstGeom prst="rect">
            <a:avLst/>
          </a:prstGeom>
        </p:spPr>
        <p:txBody>
          <a:bodyPr anchorCtr="0" anchor="ctr" bIns="91425" lIns="91425" rIns="91425" tIns="91425">
            <a:noAutofit/>
          </a:bodyPr>
          <a:lstStyle/>
          <a:p>
            <a:pPr lvl="0">
              <a:spcBef>
                <a:spcPts val="0"/>
              </a:spcBef>
              <a:buNone/>
            </a:pPr>
            <a:r>
              <a:rPr lang="en" sz="7200"/>
              <a:t>COMPARISON</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graphicFrame>
        <p:nvGraphicFramePr>
          <p:cNvPr id="263" name="Shape 263"/>
          <p:cNvGraphicFramePr/>
          <p:nvPr/>
        </p:nvGraphicFramePr>
        <p:xfrm>
          <a:off x="723000" y="202775"/>
          <a:ext cx="3000000" cy="3000000"/>
        </p:xfrm>
        <a:graphic>
          <a:graphicData uri="http://schemas.openxmlformats.org/drawingml/2006/table">
            <a:tbl>
              <a:tblPr>
                <a:noFill/>
                <a:tableStyleId>{DADBA1F0-E4B1-4952-9FAF-DB50E69B5ADE}</a:tableStyleId>
              </a:tblPr>
              <a:tblGrid>
                <a:gridCol w="3849000"/>
                <a:gridCol w="3849000"/>
              </a:tblGrid>
              <a:tr h="628100">
                <a:tc>
                  <a:txBody>
                    <a:bodyPr>
                      <a:noAutofit/>
                    </a:bodyPr>
                    <a:lstStyle/>
                    <a:p>
                      <a:pPr lvl="0" rtl="0" algn="ctr">
                        <a:spcBef>
                          <a:spcPts val="0"/>
                        </a:spcBef>
                        <a:buNone/>
                      </a:pPr>
                      <a:r>
                        <a:rPr b="1" lang="en" sz="3200">
                          <a:solidFill>
                            <a:schemeClr val="dk1"/>
                          </a:solidFill>
                          <a:latin typeface="Lato"/>
                          <a:ea typeface="Lato"/>
                          <a:cs typeface="Lato"/>
                          <a:sym typeface="Lato"/>
                        </a:rPr>
                        <a:t>MongoDB</a:t>
                      </a:r>
                    </a:p>
                  </a:txBody>
                  <a:tcPr marT="91425" marB="91425" marR="91425" marL="91425"/>
                </a:tc>
                <a:tc>
                  <a:txBody>
                    <a:bodyPr>
                      <a:noAutofit/>
                    </a:bodyPr>
                    <a:lstStyle/>
                    <a:p>
                      <a:pPr lvl="0" rtl="0" algn="ctr">
                        <a:spcBef>
                          <a:spcPts val="0"/>
                        </a:spcBef>
                        <a:buNone/>
                      </a:pPr>
                      <a:r>
                        <a:rPr b="1" lang="en" sz="3200">
                          <a:solidFill>
                            <a:schemeClr val="dk1"/>
                          </a:solidFill>
                          <a:latin typeface="Lato"/>
                          <a:ea typeface="Lato"/>
                          <a:cs typeface="Lato"/>
                          <a:sym typeface="Lato"/>
                        </a:rPr>
                        <a:t>Oracle</a:t>
                      </a:r>
                    </a:p>
                  </a:txBody>
                  <a:tcPr marT="91425" marB="91425" marR="91425" marL="91425"/>
                </a:tc>
              </a:tr>
              <a:tr h="818150">
                <a:tc>
                  <a:txBody>
                    <a:bodyPr>
                      <a:noAutofit/>
                    </a:bodyPr>
                    <a:lstStyle/>
                    <a:p>
                      <a:pPr lvl="0" rtl="0" algn="ctr">
                        <a:spcBef>
                          <a:spcPts val="0"/>
                        </a:spcBef>
                        <a:buNone/>
                      </a:pPr>
                      <a:r>
                        <a:rPr b="1" lang="en" sz="1800">
                          <a:latin typeface="Lato"/>
                          <a:ea typeface="Lato"/>
                          <a:cs typeface="Lato"/>
                          <a:sym typeface="Lato"/>
                        </a:rPr>
                        <a:t>Higher</a:t>
                      </a:r>
                      <a:r>
                        <a:rPr lang="en" sz="1800">
                          <a:latin typeface="Lato"/>
                          <a:ea typeface="Lato"/>
                          <a:cs typeface="Lato"/>
                          <a:sym typeface="Lato"/>
                        </a:rPr>
                        <a:t> Data Size</a:t>
                      </a:r>
                    </a:p>
                    <a:p>
                      <a:pPr lvl="0" rtl="0" algn="ctr">
                        <a:spcBef>
                          <a:spcPts val="0"/>
                        </a:spcBef>
                        <a:buNone/>
                      </a:pPr>
                      <a:r>
                        <a:rPr lang="en" sz="1800">
                          <a:latin typeface="Lato"/>
                          <a:ea typeface="Lato"/>
                          <a:cs typeface="Lato"/>
                          <a:sym typeface="Lato"/>
                        </a:rPr>
                        <a:t>1.3 GB for 1M documents</a:t>
                      </a:r>
                    </a:p>
                  </a:txBody>
                  <a:tcPr marT="91425" marB="91425" marR="91425" marL="91425"/>
                </a:tc>
                <a:tc>
                  <a:txBody>
                    <a:bodyPr>
                      <a:noAutofit/>
                    </a:bodyPr>
                    <a:lstStyle/>
                    <a:p>
                      <a:pPr lvl="0" rtl="0" algn="ctr">
                        <a:spcBef>
                          <a:spcPts val="0"/>
                        </a:spcBef>
                        <a:buNone/>
                      </a:pPr>
                      <a:r>
                        <a:rPr b="1" lang="en" sz="1800">
                          <a:latin typeface="Lato"/>
                          <a:ea typeface="Lato"/>
                          <a:cs typeface="Lato"/>
                          <a:sym typeface="Lato"/>
                        </a:rPr>
                        <a:t>Lower</a:t>
                      </a:r>
                      <a:r>
                        <a:rPr lang="en" sz="1800">
                          <a:latin typeface="Lato"/>
                          <a:ea typeface="Lato"/>
                          <a:cs typeface="Lato"/>
                          <a:sym typeface="Lato"/>
                        </a:rPr>
                        <a:t> Data Size</a:t>
                      </a:r>
                      <a:br>
                        <a:rPr lang="en" sz="1800">
                          <a:latin typeface="Lato"/>
                          <a:ea typeface="Lato"/>
                          <a:cs typeface="Lato"/>
                          <a:sym typeface="Lato"/>
                        </a:rPr>
                      </a:br>
                      <a:r>
                        <a:rPr lang="en" sz="1800">
                          <a:latin typeface="Lato"/>
                          <a:ea typeface="Lato"/>
                          <a:cs typeface="Lato"/>
                          <a:sym typeface="Lato"/>
                        </a:rPr>
                        <a:t>~50 MB for 1M documents</a:t>
                      </a:r>
                    </a:p>
                  </a:txBody>
                  <a:tcPr marT="91425" marB="91425" marR="91425" marL="91425"/>
                </a:tc>
              </a:tr>
              <a:tr h="605450">
                <a:tc>
                  <a:txBody>
                    <a:bodyPr>
                      <a:noAutofit/>
                    </a:bodyPr>
                    <a:lstStyle/>
                    <a:p>
                      <a:pPr lvl="0" rtl="0" algn="ctr">
                        <a:spcBef>
                          <a:spcPts val="0"/>
                        </a:spcBef>
                        <a:buNone/>
                      </a:pPr>
                      <a:r>
                        <a:rPr b="1" lang="en" sz="1800">
                          <a:latin typeface="Lato"/>
                          <a:ea typeface="Lato"/>
                          <a:cs typeface="Lato"/>
                          <a:sym typeface="Lato"/>
                        </a:rPr>
                        <a:t>223 MB</a:t>
                      </a:r>
                      <a:r>
                        <a:rPr lang="en" sz="1800">
                          <a:latin typeface="Lato"/>
                          <a:ea typeface="Lato"/>
                          <a:cs typeface="Lato"/>
                          <a:sym typeface="Lato"/>
                        </a:rPr>
                        <a:t> Index Size</a:t>
                      </a:r>
                    </a:p>
                  </a:txBody>
                  <a:tcPr marT="91425" marB="91425" marR="91425" marL="91425"/>
                </a:tc>
                <a:tc>
                  <a:txBody>
                    <a:bodyPr>
                      <a:noAutofit/>
                    </a:bodyPr>
                    <a:lstStyle/>
                    <a:p>
                      <a:pPr lvl="0" rtl="0" algn="ctr">
                        <a:spcBef>
                          <a:spcPts val="0"/>
                        </a:spcBef>
                        <a:buNone/>
                      </a:pPr>
                      <a:r>
                        <a:rPr b="1" lang="en" sz="1800">
                          <a:latin typeface="Lato"/>
                          <a:ea typeface="Lato"/>
                          <a:cs typeface="Lato"/>
                          <a:sym typeface="Lato"/>
                        </a:rPr>
                        <a:t>1.14 GB </a:t>
                      </a:r>
                      <a:r>
                        <a:rPr lang="en" sz="1800">
                          <a:latin typeface="Lato"/>
                          <a:ea typeface="Lato"/>
                          <a:cs typeface="Lato"/>
                          <a:sym typeface="Lato"/>
                        </a:rPr>
                        <a:t>Index Size</a:t>
                      </a:r>
                    </a:p>
                  </a:txBody>
                  <a:tcPr marT="91425" marB="91425" marR="91425" marL="91425"/>
                </a:tc>
              </a:tr>
              <a:tr h="582225">
                <a:tc>
                  <a:txBody>
                    <a:bodyPr>
                      <a:noAutofit/>
                    </a:bodyPr>
                    <a:lstStyle/>
                    <a:p>
                      <a:pPr lvl="0" rtl="0" algn="ctr">
                        <a:spcBef>
                          <a:spcPts val="0"/>
                        </a:spcBef>
                        <a:buNone/>
                      </a:pPr>
                      <a:r>
                        <a:rPr lang="en" sz="1800">
                          <a:latin typeface="Lato"/>
                          <a:ea typeface="Lato"/>
                          <a:cs typeface="Lato"/>
                          <a:sym typeface="Lato"/>
                        </a:rPr>
                        <a:t>Queries are </a:t>
                      </a:r>
                      <a:r>
                        <a:rPr b="1" lang="en" sz="1800">
                          <a:latin typeface="Lato"/>
                          <a:ea typeface="Lato"/>
                          <a:cs typeface="Lato"/>
                          <a:sym typeface="Lato"/>
                        </a:rPr>
                        <a:t>not</a:t>
                      </a:r>
                      <a:r>
                        <a:rPr lang="en" sz="1800">
                          <a:latin typeface="Lato"/>
                          <a:ea typeface="Lato"/>
                          <a:cs typeface="Lato"/>
                          <a:sym typeface="Lato"/>
                        </a:rPr>
                        <a:t> atomic</a:t>
                      </a:r>
                    </a:p>
                  </a:txBody>
                  <a:tcPr marT="91425" marB="91425" marR="91425" marL="91425"/>
                </a:tc>
                <a:tc>
                  <a:txBody>
                    <a:bodyPr>
                      <a:noAutofit/>
                    </a:bodyPr>
                    <a:lstStyle/>
                    <a:p>
                      <a:pPr lvl="0" rtl="0" algn="ctr">
                        <a:spcBef>
                          <a:spcPts val="0"/>
                        </a:spcBef>
                        <a:buNone/>
                      </a:pPr>
                      <a:r>
                        <a:rPr lang="en" sz="1800">
                          <a:latin typeface="Lato"/>
                          <a:ea typeface="Lato"/>
                          <a:cs typeface="Lato"/>
                          <a:sym typeface="Lato"/>
                        </a:rPr>
                        <a:t>Queries </a:t>
                      </a:r>
                      <a:r>
                        <a:rPr b="1" lang="en" sz="1800">
                          <a:latin typeface="Lato"/>
                          <a:ea typeface="Lato"/>
                          <a:cs typeface="Lato"/>
                          <a:sym typeface="Lato"/>
                        </a:rPr>
                        <a:t>are</a:t>
                      </a:r>
                      <a:r>
                        <a:rPr lang="en" sz="1800">
                          <a:latin typeface="Lato"/>
                          <a:ea typeface="Lato"/>
                          <a:cs typeface="Lato"/>
                          <a:sym typeface="Lato"/>
                        </a:rPr>
                        <a:t> atomic</a:t>
                      </a:r>
                    </a:p>
                  </a:txBody>
                  <a:tcPr marT="91425" marB="91425" marR="91425" marL="91425"/>
                </a:tc>
              </a:tr>
              <a:tr h="582225">
                <a:tc>
                  <a:txBody>
                    <a:bodyPr>
                      <a:noAutofit/>
                    </a:bodyPr>
                    <a:lstStyle/>
                    <a:p>
                      <a:pPr lvl="0" rtl="0" algn="ctr">
                        <a:spcBef>
                          <a:spcPts val="0"/>
                        </a:spcBef>
                        <a:buNone/>
                      </a:pPr>
                      <a:r>
                        <a:rPr b="1" lang="en" sz="1800">
                          <a:latin typeface="Lato"/>
                          <a:ea typeface="Lato"/>
                          <a:cs typeface="Lato"/>
                          <a:sym typeface="Lato"/>
                        </a:rPr>
                        <a:t>Lower</a:t>
                      </a:r>
                      <a:r>
                        <a:rPr lang="en" sz="1800">
                          <a:latin typeface="Lato"/>
                          <a:ea typeface="Lato"/>
                          <a:cs typeface="Lato"/>
                          <a:sym typeface="Lato"/>
                        </a:rPr>
                        <a:t> Insert Time</a:t>
                      </a:r>
                    </a:p>
                  </a:txBody>
                  <a:tcPr marT="91425" marB="91425" marR="91425" marL="91425"/>
                </a:tc>
                <a:tc>
                  <a:txBody>
                    <a:bodyPr>
                      <a:noAutofit/>
                    </a:bodyPr>
                    <a:lstStyle/>
                    <a:p>
                      <a:pPr lvl="0" rtl="0" algn="ctr">
                        <a:spcBef>
                          <a:spcPts val="0"/>
                        </a:spcBef>
                        <a:buNone/>
                      </a:pPr>
                      <a:r>
                        <a:rPr b="1" lang="en" sz="1800">
                          <a:latin typeface="Lato"/>
                          <a:ea typeface="Lato"/>
                          <a:cs typeface="Lato"/>
                          <a:sym typeface="Lato"/>
                        </a:rPr>
                        <a:t>Higher</a:t>
                      </a:r>
                      <a:r>
                        <a:rPr lang="en" sz="1800">
                          <a:latin typeface="Lato"/>
                          <a:ea typeface="Lato"/>
                          <a:cs typeface="Lato"/>
                          <a:sym typeface="Lato"/>
                        </a:rPr>
                        <a:t> Insert Time</a:t>
                      </a:r>
                    </a:p>
                  </a:txBody>
                  <a:tcPr marT="91425" marB="91425" marR="91425" marL="91425"/>
                </a:tc>
              </a:tr>
              <a:tr h="582225">
                <a:tc>
                  <a:txBody>
                    <a:bodyPr>
                      <a:noAutofit/>
                    </a:bodyPr>
                    <a:lstStyle/>
                    <a:p>
                      <a:pPr lvl="0" rtl="0" algn="ctr">
                        <a:spcBef>
                          <a:spcPts val="0"/>
                        </a:spcBef>
                        <a:buNone/>
                      </a:pPr>
                      <a:r>
                        <a:rPr lang="en" sz="1800">
                          <a:latin typeface="Lato"/>
                          <a:ea typeface="Lato"/>
                          <a:cs typeface="Lato"/>
                          <a:sym typeface="Lato"/>
                        </a:rPr>
                        <a:t>Indexing </a:t>
                      </a:r>
                      <a:r>
                        <a:rPr b="1" lang="en" sz="1800">
                          <a:latin typeface="Lato"/>
                          <a:ea typeface="Lato"/>
                          <a:cs typeface="Lato"/>
                          <a:sym typeface="Lato"/>
                        </a:rPr>
                        <a:t>works</a:t>
                      </a:r>
                      <a:r>
                        <a:rPr lang="en" sz="1800">
                          <a:latin typeface="Lato"/>
                          <a:ea typeface="Lato"/>
                          <a:cs typeface="Lato"/>
                          <a:sym typeface="Lato"/>
                        </a:rPr>
                        <a:t> perfectly</a:t>
                      </a:r>
                    </a:p>
                  </a:txBody>
                  <a:tcPr marT="91425" marB="91425" marR="91425" marL="91425"/>
                </a:tc>
                <a:tc>
                  <a:txBody>
                    <a:bodyPr>
                      <a:noAutofit/>
                    </a:bodyPr>
                    <a:lstStyle/>
                    <a:p>
                      <a:pPr lvl="0" rtl="0" algn="ctr">
                        <a:spcBef>
                          <a:spcPts val="0"/>
                        </a:spcBef>
                        <a:buNone/>
                      </a:pPr>
                      <a:r>
                        <a:rPr lang="en" sz="1800">
                          <a:latin typeface="Lato"/>
                          <a:ea typeface="Lato"/>
                          <a:cs typeface="Lato"/>
                          <a:sym typeface="Lato"/>
                        </a:rPr>
                        <a:t>Indexing </a:t>
                      </a:r>
                      <a:r>
                        <a:rPr b="1" lang="en" sz="1800">
                          <a:latin typeface="Lato"/>
                          <a:ea typeface="Lato"/>
                          <a:cs typeface="Lato"/>
                          <a:sym typeface="Lato"/>
                        </a:rPr>
                        <a:t>not straightforward</a:t>
                      </a:r>
                    </a:p>
                  </a:txBody>
                  <a:tcPr marT="91425" marB="91425" marR="91425" marL="91425"/>
                </a:tc>
              </a:tr>
              <a:tr h="780250">
                <a:tc>
                  <a:txBody>
                    <a:bodyPr>
                      <a:noAutofit/>
                    </a:bodyPr>
                    <a:lstStyle/>
                    <a:p>
                      <a:pPr lvl="0" rtl="0" algn="ctr">
                        <a:spcBef>
                          <a:spcPts val="0"/>
                        </a:spcBef>
                        <a:buNone/>
                      </a:pPr>
                      <a:r>
                        <a:rPr b="1" lang="en" sz="1800">
                          <a:latin typeface="Lato"/>
                          <a:ea typeface="Lato"/>
                          <a:cs typeface="Lato"/>
                          <a:sym typeface="Lato"/>
                        </a:rPr>
                        <a:t>No</a:t>
                      </a:r>
                      <a:r>
                        <a:rPr lang="en" sz="1800">
                          <a:latin typeface="Lato"/>
                          <a:ea typeface="Lato"/>
                          <a:cs typeface="Lato"/>
                          <a:sym typeface="Lato"/>
                        </a:rPr>
                        <a:t> such errors</a:t>
                      </a:r>
                    </a:p>
                  </a:txBody>
                  <a:tcPr marT="91425" marB="91425" marR="91425" marL="91425"/>
                </a:tc>
                <a:tc>
                  <a:txBody>
                    <a:bodyPr>
                      <a:noAutofit/>
                    </a:bodyPr>
                    <a:lstStyle/>
                    <a:p>
                      <a:pPr lvl="0" rtl="0" algn="ctr">
                        <a:spcBef>
                          <a:spcPts val="0"/>
                        </a:spcBef>
                        <a:buNone/>
                      </a:pPr>
                      <a:r>
                        <a:rPr b="1" lang="en" sz="1800">
                          <a:latin typeface="Lato"/>
                          <a:ea typeface="Lato"/>
                          <a:cs typeface="Lato"/>
                          <a:sym typeface="Lato"/>
                        </a:rPr>
                        <a:t>Internal errors</a:t>
                      </a:r>
                      <a:r>
                        <a:rPr lang="en" sz="1800">
                          <a:latin typeface="Lato"/>
                          <a:ea typeface="Lato"/>
                          <a:cs typeface="Lato"/>
                          <a:sym typeface="Lato"/>
                        </a:rPr>
                        <a:t> such as “No Data to be read from socket” occur frequently</a:t>
                      </a: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391350"/>
            <a:ext cx="8520600" cy="626100"/>
          </a:xfrm>
          <a:prstGeom prst="rect">
            <a:avLst/>
          </a:prstGeom>
        </p:spPr>
        <p:txBody>
          <a:bodyPr anchorCtr="0" anchor="t" bIns="91425" lIns="91425" rIns="91425" tIns="91425">
            <a:noAutofit/>
          </a:bodyPr>
          <a:lstStyle/>
          <a:p>
            <a:pPr lvl="0">
              <a:spcBef>
                <a:spcPts val="0"/>
              </a:spcBef>
              <a:buNone/>
            </a:pPr>
            <a:r>
              <a:rPr lang="en"/>
              <a:t>Conclusion</a:t>
            </a:r>
          </a:p>
        </p:txBody>
      </p:sp>
      <p:sp>
        <p:nvSpPr>
          <p:cNvPr id="269" name="Shape 26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Both the databases support JSON completely</a:t>
            </a:r>
            <a:br>
              <a:rPr lang="en"/>
            </a:br>
          </a:p>
          <a:p>
            <a:pPr indent="-228600" lvl="0" marL="457200" rtl="0">
              <a:spcBef>
                <a:spcPts val="0"/>
              </a:spcBef>
            </a:pPr>
            <a:r>
              <a:rPr lang="en"/>
              <a:t>Both databases were successful in executing all the given queries</a:t>
            </a:r>
            <a:br>
              <a:rPr lang="en"/>
            </a:br>
          </a:p>
          <a:p>
            <a:pPr indent="-228600" lvl="0" marL="457200" rtl="0">
              <a:spcBef>
                <a:spcPts val="0"/>
              </a:spcBef>
            </a:pPr>
            <a:r>
              <a:rPr lang="en"/>
              <a:t>Oracle’s JSON library looks promising</a:t>
            </a:r>
          </a:p>
          <a:p>
            <a:pPr indent="-228600" lvl="1" marL="914400" rtl="0">
              <a:spcBef>
                <a:spcPts val="0"/>
              </a:spcBef>
            </a:pPr>
            <a:r>
              <a:rPr lang="en"/>
              <a:t>Has a few errors which will improve as further versions are released</a:t>
            </a:r>
          </a:p>
          <a:p>
            <a:pPr indent="-228600" lvl="1" marL="914400" rtl="0">
              <a:spcBef>
                <a:spcPts val="0"/>
              </a:spcBef>
            </a:pPr>
            <a:r>
              <a:rPr lang="en"/>
              <a:t>Can perform read/writes and queries</a:t>
            </a:r>
            <a:br>
              <a:rPr lang="en"/>
            </a:br>
            <a:br>
              <a:rPr lang="en"/>
            </a:b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391350"/>
            <a:ext cx="8520600" cy="626100"/>
          </a:xfrm>
          <a:prstGeom prst="rect">
            <a:avLst/>
          </a:prstGeom>
        </p:spPr>
        <p:txBody>
          <a:bodyPr anchorCtr="0" anchor="t" bIns="91425" lIns="91425" rIns="91425" tIns="91425">
            <a:noAutofit/>
          </a:bodyPr>
          <a:lstStyle/>
          <a:p>
            <a:pPr lvl="0" rtl="0">
              <a:spcBef>
                <a:spcPts val="0"/>
              </a:spcBef>
              <a:buNone/>
            </a:pPr>
            <a:r>
              <a:rPr lang="en"/>
              <a:t>Future Work</a:t>
            </a:r>
          </a:p>
        </p:txBody>
      </p:sp>
      <p:sp>
        <p:nvSpPr>
          <p:cNvPr id="275" name="Shape 27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Compare the performance with other databases </a:t>
            </a:r>
          </a:p>
          <a:p>
            <a:pPr indent="-330200" lvl="1" marL="914400" rtl="0">
              <a:spcBef>
                <a:spcPts val="0"/>
              </a:spcBef>
              <a:buSzPct val="100000"/>
            </a:pPr>
            <a:r>
              <a:rPr lang="en" sz="1600"/>
              <a:t>Postgres</a:t>
            </a:r>
          </a:p>
          <a:p>
            <a:pPr indent="-330200" lvl="1" marL="914400" rtl="0">
              <a:spcBef>
                <a:spcPts val="0"/>
              </a:spcBef>
              <a:buSzPct val="100000"/>
            </a:pPr>
            <a:r>
              <a:rPr lang="en" sz="1600"/>
              <a:t>MySQL</a:t>
            </a:r>
            <a:br>
              <a:rPr lang="en" sz="1600"/>
            </a:br>
          </a:p>
          <a:p>
            <a:pPr indent="-228600" lvl="0" marL="457200" rtl="0">
              <a:spcBef>
                <a:spcPts val="0"/>
              </a:spcBef>
            </a:pPr>
            <a:r>
              <a:rPr lang="en"/>
              <a:t>Indexing with Oracle JSON Library</a:t>
            </a:r>
            <a:br>
              <a:rPr lang="en"/>
            </a:br>
          </a:p>
        </p:txBody>
      </p:sp>
      <p:pic>
        <p:nvPicPr>
          <p:cNvPr id="276" name="Shape 276"/>
          <p:cNvPicPr preferRelativeResize="0"/>
          <p:nvPr/>
        </p:nvPicPr>
        <p:blipFill>
          <a:blip r:embed="rId3">
            <a:alphaModFix/>
          </a:blip>
          <a:stretch>
            <a:fillRect/>
          </a:stretch>
        </p:blipFill>
        <p:spPr>
          <a:xfrm>
            <a:off x="6619625" y="1152475"/>
            <a:ext cx="1905000" cy="1752600"/>
          </a:xfrm>
          <a:prstGeom prst="rect">
            <a:avLst/>
          </a:prstGeom>
          <a:noFill/>
          <a:ln>
            <a:noFill/>
          </a:ln>
        </p:spPr>
      </p:pic>
      <p:pic>
        <p:nvPicPr>
          <p:cNvPr id="277" name="Shape 277"/>
          <p:cNvPicPr preferRelativeResize="0"/>
          <p:nvPr/>
        </p:nvPicPr>
        <p:blipFill>
          <a:blip r:embed="rId4">
            <a:alphaModFix/>
          </a:blip>
          <a:stretch>
            <a:fillRect/>
          </a:stretch>
        </p:blipFill>
        <p:spPr>
          <a:xfrm>
            <a:off x="6489950" y="3269975"/>
            <a:ext cx="2164348" cy="11193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790375"/>
            <a:ext cx="2808000" cy="755700"/>
          </a:xfrm>
          <a:prstGeom prst="rect">
            <a:avLst/>
          </a:prstGeom>
        </p:spPr>
        <p:txBody>
          <a:bodyPr anchorCtr="0" anchor="b" bIns="91425" lIns="91425" rIns="91425" tIns="91425">
            <a:noAutofit/>
          </a:bodyPr>
          <a:lstStyle/>
          <a:p>
            <a:pPr lvl="0" rtl="0">
              <a:spcBef>
                <a:spcPts val="0"/>
              </a:spcBef>
              <a:buNone/>
            </a:pPr>
            <a:r>
              <a:rPr lang="en" sz="3000"/>
              <a:t>Thank You!</a:t>
            </a:r>
          </a:p>
        </p:txBody>
      </p:sp>
      <p:sp>
        <p:nvSpPr>
          <p:cNvPr id="283" name="Shape 283"/>
          <p:cNvSpPr txBox="1"/>
          <p:nvPr>
            <p:ph idx="1" type="body"/>
          </p:nvPr>
        </p:nvSpPr>
        <p:spPr>
          <a:xfrm>
            <a:off x="311700" y="1391375"/>
            <a:ext cx="2931300" cy="3179400"/>
          </a:xfrm>
          <a:prstGeom prst="rect">
            <a:avLst/>
          </a:prstGeom>
        </p:spPr>
        <p:txBody>
          <a:bodyPr anchorCtr="0" anchor="t" bIns="91425" lIns="91425" rIns="91425" tIns="91425">
            <a:noAutofit/>
          </a:bodyPr>
          <a:lstStyle/>
          <a:p>
            <a:pPr lvl="0" rtl="0">
              <a:spcBef>
                <a:spcPts val="0"/>
              </a:spcBef>
              <a:spcAft>
                <a:spcPts val="0"/>
              </a:spcAft>
              <a:buNone/>
            </a:pPr>
            <a:r>
              <a:t/>
            </a:r>
            <a:endParaRPr sz="1400"/>
          </a:p>
          <a:p>
            <a:pPr lvl="0" rtl="0">
              <a:spcBef>
                <a:spcPts val="0"/>
              </a:spcBef>
              <a:spcAft>
                <a:spcPts val="0"/>
              </a:spcAft>
              <a:buNone/>
            </a:pPr>
            <a:r>
              <a:t/>
            </a:r>
            <a:endParaRPr sz="1400"/>
          </a:p>
          <a:p>
            <a:pPr lvl="0" rtl="0">
              <a:spcBef>
                <a:spcPts val="0"/>
              </a:spcBef>
              <a:spcAft>
                <a:spcPts val="0"/>
              </a:spcAft>
              <a:buNone/>
            </a:pPr>
            <a:r>
              <a:rPr b="1" lang="en" sz="1400"/>
              <a:t>           sartajcorp@gmail.com</a:t>
            </a:r>
          </a:p>
          <a:p>
            <a:pPr lvl="0" rtl="0">
              <a:spcBef>
                <a:spcPts val="0"/>
              </a:spcBef>
              <a:spcAft>
                <a:spcPts val="0"/>
              </a:spcAft>
              <a:buNone/>
            </a:pPr>
            <a:r>
              <a:rPr lang="en" sz="1400"/>
              <a:t> </a:t>
            </a:r>
          </a:p>
          <a:p>
            <a:pPr lvl="0" rtl="0">
              <a:spcBef>
                <a:spcPts val="0"/>
              </a:spcBef>
              <a:spcAft>
                <a:spcPts val="0"/>
              </a:spcAft>
              <a:buNone/>
            </a:pPr>
            <a:r>
              <a:rPr lang="en" sz="1400"/>
              <a:t> </a:t>
            </a:r>
          </a:p>
          <a:p>
            <a:pPr lvl="0" rtl="0">
              <a:spcBef>
                <a:spcPts val="0"/>
              </a:spcBef>
              <a:spcAft>
                <a:spcPts val="0"/>
              </a:spcAft>
              <a:buNone/>
            </a:pPr>
            <a:r>
              <a:rPr b="1" lang="en" sz="1400"/>
              <a:t>            www.sartajsingh.in</a:t>
            </a:r>
          </a:p>
          <a:p>
            <a:pPr lvl="0" rtl="0">
              <a:spcBef>
                <a:spcPts val="0"/>
              </a:spcBef>
              <a:spcAft>
                <a:spcPts val="0"/>
              </a:spcAft>
              <a:buNone/>
            </a:pPr>
            <a:r>
              <a:t/>
            </a:r>
            <a:endParaRPr b="1" sz="1400"/>
          </a:p>
          <a:p>
            <a:pPr lvl="0" rtl="0">
              <a:spcBef>
                <a:spcPts val="0"/>
              </a:spcBef>
              <a:spcAft>
                <a:spcPts val="0"/>
              </a:spcAft>
              <a:buNone/>
            </a:pPr>
            <a:r>
              <a:t/>
            </a:r>
            <a:endParaRPr b="1" sz="1400"/>
          </a:p>
          <a:p>
            <a:pPr lvl="0" rtl="0">
              <a:spcBef>
                <a:spcPts val="0"/>
              </a:spcBef>
              <a:spcAft>
                <a:spcPts val="0"/>
              </a:spcAft>
              <a:buNone/>
            </a:pPr>
            <a:r>
              <a:rPr b="1" lang="en" sz="1400"/>
              <a:t>           sartaj10</a:t>
            </a:r>
          </a:p>
          <a:p>
            <a:pPr lvl="0" rtl="0">
              <a:spcBef>
                <a:spcPts val="0"/>
              </a:spcBef>
              <a:spcAft>
                <a:spcPts val="0"/>
              </a:spcAft>
              <a:buNone/>
            </a:pPr>
            <a:r>
              <a:t/>
            </a:r>
            <a:endParaRPr b="1" sz="1400"/>
          </a:p>
        </p:txBody>
      </p:sp>
      <p:pic>
        <p:nvPicPr>
          <p:cNvPr id="284" name="Shape 284"/>
          <p:cNvPicPr preferRelativeResize="0"/>
          <p:nvPr/>
        </p:nvPicPr>
        <p:blipFill>
          <a:blip r:embed="rId3">
            <a:alphaModFix/>
          </a:blip>
          <a:stretch>
            <a:fillRect/>
          </a:stretch>
        </p:blipFill>
        <p:spPr>
          <a:xfrm>
            <a:off x="2606500" y="290150"/>
            <a:ext cx="6428925" cy="4649352"/>
          </a:xfrm>
          <a:prstGeom prst="rect">
            <a:avLst/>
          </a:prstGeom>
          <a:noFill/>
          <a:ln>
            <a:noFill/>
          </a:ln>
        </p:spPr>
      </p:pic>
      <p:pic>
        <p:nvPicPr>
          <p:cNvPr id="285" name="Shape 285"/>
          <p:cNvPicPr preferRelativeResize="0"/>
          <p:nvPr/>
        </p:nvPicPr>
        <p:blipFill>
          <a:blip r:embed="rId4">
            <a:alphaModFix/>
          </a:blip>
          <a:stretch>
            <a:fillRect/>
          </a:stretch>
        </p:blipFill>
        <p:spPr>
          <a:xfrm>
            <a:off x="311700" y="1890349"/>
            <a:ext cx="392747" cy="392747"/>
          </a:xfrm>
          <a:prstGeom prst="rect">
            <a:avLst/>
          </a:prstGeom>
          <a:noFill/>
          <a:ln>
            <a:noFill/>
          </a:ln>
        </p:spPr>
      </p:pic>
      <p:pic>
        <p:nvPicPr>
          <p:cNvPr id="286" name="Shape 286"/>
          <p:cNvPicPr preferRelativeResize="0"/>
          <p:nvPr/>
        </p:nvPicPr>
        <p:blipFill>
          <a:blip r:embed="rId5">
            <a:alphaModFix/>
          </a:blip>
          <a:stretch>
            <a:fillRect/>
          </a:stretch>
        </p:blipFill>
        <p:spPr>
          <a:xfrm>
            <a:off x="311699" y="2627374"/>
            <a:ext cx="392750" cy="392750"/>
          </a:xfrm>
          <a:prstGeom prst="rect">
            <a:avLst/>
          </a:prstGeom>
          <a:noFill/>
          <a:ln>
            <a:noFill/>
          </a:ln>
        </p:spPr>
      </p:pic>
      <p:pic>
        <p:nvPicPr>
          <p:cNvPr id="287" name="Shape 287"/>
          <p:cNvPicPr preferRelativeResize="0"/>
          <p:nvPr/>
        </p:nvPicPr>
        <p:blipFill>
          <a:blip r:embed="rId6">
            <a:alphaModFix/>
          </a:blip>
          <a:stretch>
            <a:fillRect/>
          </a:stretch>
        </p:blipFill>
        <p:spPr>
          <a:xfrm>
            <a:off x="271800" y="3292199"/>
            <a:ext cx="472525" cy="47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11700" y="391350"/>
            <a:ext cx="8520600" cy="626100"/>
          </a:xfrm>
          <a:prstGeom prst="rect">
            <a:avLst/>
          </a:prstGeom>
        </p:spPr>
        <p:txBody>
          <a:bodyPr anchorCtr="0" anchor="t" bIns="91425" lIns="91425" rIns="91425" tIns="91425">
            <a:noAutofit/>
          </a:bodyPr>
          <a:lstStyle/>
          <a:p>
            <a:pPr lvl="0" rtl="0">
              <a:spcBef>
                <a:spcPts val="0"/>
              </a:spcBef>
              <a:buNone/>
            </a:pPr>
            <a:r>
              <a:rPr lang="en"/>
              <a:t>Importance of JSON</a:t>
            </a:r>
          </a:p>
        </p:txBody>
      </p:sp>
      <p:sp>
        <p:nvSpPr>
          <p:cNvPr id="84" name="Shape 8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Lightweight data-interchange format</a:t>
            </a:r>
            <a:br>
              <a:rPr lang="en"/>
            </a:br>
          </a:p>
          <a:p>
            <a:pPr indent="-228600" lvl="0" marL="457200" rtl="0">
              <a:spcBef>
                <a:spcPts val="0"/>
              </a:spcBef>
            </a:pPr>
            <a:r>
              <a:rPr lang="en"/>
              <a:t>Used in web services responses</a:t>
            </a:r>
            <a:br>
              <a:rPr lang="en"/>
            </a:br>
          </a:p>
          <a:p>
            <a:pPr indent="-228600" lvl="0" marL="457200" rtl="0">
              <a:spcBef>
                <a:spcPts val="0"/>
              </a:spcBef>
            </a:pPr>
            <a:r>
              <a:rPr lang="en"/>
              <a:t>Easy to parse which makes it easier to use</a:t>
            </a:r>
          </a:p>
        </p:txBody>
      </p:sp>
      <p:pic>
        <p:nvPicPr>
          <p:cNvPr id="85" name="Shape 85"/>
          <p:cNvPicPr preferRelativeResize="0"/>
          <p:nvPr/>
        </p:nvPicPr>
        <p:blipFill>
          <a:blip r:embed="rId3">
            <a:alphaModFix/>
          </a:blip>
          <a:stretch>
            <a:fillRect/>
          </a:stretch>
        </p:blipFill>
        <p:spPr>
          <a:xfrm>
            <a:off x="5238626" y="1312388"/>
            <a:ext cx="3593675" cy="2518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11700" y="391350"/>
            <a:ext cx="8520600" cy="626100"/>
          </a:xfrm>
          <a:prstGeom prst="rect">
            <a:avLst/>
          </a:prstGeom>
        </p:spPr>
        <p:txBody>
          <a:bodyPr anchorCtr="0" anchor="t" bIns="91425" lIns="91425" rIns="91425" tIns="91425">
            <a:noAutofit/>
          </a:bodyPr>
          <a:lstStyle/>
          <a:p>
            <a:pPr lvl="0" rtl="0">
              <a:spcBef>
                <a:spcPts val="0"/>
              </a:spcBef>
              <a:buNone/>
            </a:pPr>
            <a:r>
              <a:rPr lang="en"/>
              <a:t>CMS JSON data</a:t>
            </a:r>
          </a:p>
        </p:txBody>
      </p:sp>
      <p:sp>
        <p:nvSpPr>
          <p:cNvPr id="91" name="Shape 91"/>
          <p:cNvSpPr txBox="1"/>
          <p:nvPr>
            <p:ph idx="1" type="body"/>
          </p:nvPr>
        </p:nvSpPr>
        <p:spPr>
          <a:xfrm>
            <a:off x="311700" y="1152475"/>
            <a:ext cx="39999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200k-300k documents are generated everyday</a:t>
            </a:r>
            <a:br>
              <a:rPr lang="en" sz="1800"/>
            </a:br>
          </a:p>
          <a:p>
            <a:pPr indent="-342900" lvl="0" marL="457200" rtl="0">
              <a:spcBef>
                <a:spcPts val="0"/>
              </a:spcBef>
              <a:buSzPct val="100000"/>
            </a:pPr>
            <a:r>
              <a:rPr lang="en" sz="1800"/>
              <a:t>Size of each document : ~12kB i.e. 3GB/day or 1-2TB/year</a:t>
            </a:r>
            <a:br>
              <a:rPr lang="en" sz="1800"/>
            </a:br>
          </a:p>
          <a:p>
            <a:pPr indent="-342900" lvl="0" marL="457200" rtl="0">
              <a:spcBef>
                <a:spcPts val="0"/>
              </a:spcBef>
              <a:buSzPct val="100000"/>
            </a:pPr>
            <a:r>
              <a:rPr lang="en" sz="1800"/>
              <a:t>Each document </a:t>
            </a:r>
          </a:p>
          <a:p>
            <a:pPr indent="-342900" lvl="1" marL="914400" rtl="0">
              <a:spcBef>
                <a:spcPts val="0"/>
              </a:spcBef>
              <a:buSzPct val="100000"/>
            </a:pPr>
            <a:r>
              <a:rPr lang="en" sz="1800"/>
              <a:t>JSON data format</a:t>
            </a:r>
          </a:p>
          <a:p>
            <a:pPr indent="-342900" lvl="1" marL="914400" rtl="0">
              <a:spcBef>
                <a:spcPts val="0"/>
              </a:spcBef>
              <a:buSzPct val="100000"/>
            </a:pPr>
            <a:r>
              <a:rPr lang="en" sz="1800"/>
              <a:t>Deep Nested Structure</a:t>
            </a:r>
          </a:p>
          <a:p>
            <a:pPr indent="-342900" lvl="1" marL="914400" rtl="0">
              <a:spcBef>
                <a:spcPts val="0"/>
              </a:spcBef>
              <a:buSzPct val="100000"/>
            </a:pPr>
            <a:r>
              <a:rPr lang="en" sz="1800"/>
              <a:t>Represents CMS Framework Job Report</a:t>
            </a:r>
          </a:p>
        </p:txBody>
      </p:sp>
      <p:pic>
        <p:nvPicPr>
          <p:cNvPr id="92" name="Shape 92"/>
          <p:cNvPicPr preferRelativeResize="0"/>
          <p:nvPr/>
        </p:nvPicPr>
        <p:blipFill>
          <a:blip r:embed="rId3">
            <a:alphaModFix/>
          </a:blip>
          <a:stretch>
            <a:fillRect/>
          </a:stretch>
        </p:blipFill>
        <p:spPr>
          <a:xfrm>
            <a:off x="4684100" y="501925"/>
            <a:ext cx="3920174" cy="4139649"/>
          </a:xfrm>
          <a:prstGeom prst="rect">
            <a:avLst/>
          </a:prstGeom>
          <a:noFill/>
          <a:ln>
            <a:noFill/>
          </a:ln>
        </p:spPr>
      </p:pic>
      <p:pic>
        <p:nvPicPr>
          <p:cNvPr id="93" name="Shape 93"/>
          <p:cNvPicPr preferRelativeResize="0"/>
          <p:nvPr/>
        </p:nvPicPr>
        <p:blipFill>
          <a:blip r:embed="rId4">
            <a:alphaModFix/>
          </a:blip>
          <a:stretch>
            <a:fillRect/>
          </a:stretch>
        </p:blipFill>
        <p:spPr>
          <a:xfrm>
            <a:off x="8020025" y="4013150"/>
            <a:ext cx="812275" cy="812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311700" y="391350"/>
            <a:ext cx="8520600" cy="626100"/>
          </a:xfrm>
          <a:prstGeom prst="rect">
            <a:avLst/>
          </a:prstGeom>
        </p:spPr>
        <p:txBody>
          <a:bodyPr anchorCtr="0" anchor="t" bIns="91425" lIns="91425" rIns="91425" tIns="91425">
            <a:noAutofit/>
          </a:bodyPr>
          <a:lstStyle/>
          <a:p>
            <a:pPr lvl="0" rtl="0">
              <a:spcBef>
                <a:spcPts val="0"/>
              </a:spcBef>
              <a:buNone/>
            </a:pPr>
            <a:r>
              <a:rPr lang="en"/>
              <a:t>Current Solution | MongoDB</a:t>
            </a:r>
          </a:p>
        </p:txBody>
      </p:sp>
      <p:sp>
        <p:nvSpPr>
          <p:cNvPr id="99" name="Shape 99"/>
          <p:cNvSpPr txBox="1"/>
          <p:nvPr>
            <p:ph idx="1" type="body"/>
          </p:nvPr>
        </p:nvSpPr>
        <p:spPr>
          <a:xfrm>
            <a:off x="311700" y="1152475"/>
            <a:ext cx="8520600" cy="3565500"/>
          </a:xfrm>
          <a:prstGeom prst="rect">
            <a:avLst/>
          </a:prstGeom>
        </p:spPr>
        <p:txBody>
          <a:bodyPr anchorCtr="0" anchor="t" bIns="91425" lIns="91425" rIns="91425" tIns="91425">
            <a:noAutofit/>
          </a:bodyPr>
          <a:lstStyle/>
          <a:p>
            <a:pPr indent="-228600" lvl="0" marL="457200" rtl="0">
              <a:spcBef>
                <a:spcPts val="0"/>
              </a:spcBef>
            </a:pPr>
            <a:r>
              <a:rPr lang="en">
                <a:highlight>
                  <a:srgbClr val="FFFFFF"/>
                </a:highlight>
              </a:rPr>
              <a:t>Used by CMS as a buffer before putting docs to HDFS. </a:t>
            </a:r>
            <a:br>
              <a:rPr lang="en">
                <a:highlight>
                  <a:srgbClr val="FFFFFF"/>
                </a:highlight>
              </a:rPr>
            </a:br>
          </a:p>
          <a:p>
            <a:pPr indent="-228600" lvl="0" marL="457200" rtl="0">
              <a:spcBef>
                <a:spcPts val="0"/>
              </a:spcBef>
            </a:pPr>
            <a:r>
              <a:rPr lang="en">
                <a:highlight>
                  <a:srgbClr val="FFFFFF"/>
                </a:highlight>
              </a:rPr>
              <a:t>Open-source NoSQL database </a:t>
            </a:r>
            <a:br>
              <a:rPr lang="en">
                <a:highlight>
                  <a:srgbClr val="FFFFFF"/>
                </a:highlight>
              </a:rPr>
            </a:br>
          </a:p>
          <a:p>
            <a:pPr indent="-228600" lvl="0" marL="457200" rtl="0">
              <a:spcBef>
                <a:spcPts val="0"/>
              </a:spcBef>
            </a:pPr>
            <a:r>
              <a:rPr lang="en">
                <a:highlight>
                  <a:srgbClr val="FFFFFF"/>
                </a:highlight>
              </a:rPr>
              <a:t>Provides high performance, high availability, and automatic scaling</a:t>
            </a:r>
            <a:br>
              <a:rPr lang="en">
                <a:highlight>
                  <a:srgbClr val="FFFFFF"/>
                </a:highlight>
              </a:rPr>
            </a:br>
          </a:p>
          <a:p>
            <a:pPr indent="-228600" lvl="0" marL="457200" rtl="0">
              <a:spcBef>
                <a:spcPts val="0"/>
              </a:spcBef>
            </a:pPr>
            <a:r>
              <a:rPr lang="en">
                <a:highlight>
                  <a:srgbClr val="FFFFFF"/>
                </a:highlight>
              </a:rPr>
              <a:t>Schema Less</a:t>
            </a:r>
            <a:br>
              <a:rPr lang="en">
                <a:highlight>
                  <a:srgbClr val="FFFFFF"/>
                </a:highlight>
              </a:rPr>
            </a:br>
          </a:p>
          <a:p>
            <a:pPr indent="-228600" lvl="0" marL="457200" rtl="0">
              <a:spcBef>
                <a:spcPts val="0"/>
              </a:spcBef>
            </a:pPr>
            <a:r>
              <a:rPr lang="en">
                <a:highlight>
                  <a:srgbClr val="FFFFFF"/>
                </a:highlight>
              </a:rPr>
              <a:t>Dynamic Queries</a:t>
            </a:r>
            <a:br>
              <a:rPr lang="en">
                <a:highlight>
                  <a:srgbClr val="FFFFFF"/>
                </a:highlight>
              </a:rPr>
            </a:br>
          </a:p>
          <a:p>
            <a:pPr indent="-228600" lvl="0" marL="457200" rtl="0">
              <a:spcBef>
                <a:spcPts val="0"/>
              </a:spcBef>
            </a:pPr>
            <a:r>
              <a:rPr lang="en">
                <a:highlight>
                  <a:srgbClr val="FFFFFF"/>
                </a:highlight>
              </a:rPr>
              <a:t>Support for full indexes, including inner objects</a:t>
            </a:r>
            <a:br>
              <a:rPr lang="en">
                <a:highlight>
                  <a:srgbClr val="FFFFFF"/>
                </a:highlight>
              </a:rPr>
            </a:br>
          </a:p>
        </p:txBody>
      </p:sp>
      <p:pic>
        <p:nvPicPr>
          <p:cNvPr id="100" name="Shape 100"/>
          <p:cNvPicPr preferRelativeResize="0"/>
          <p:nvPr/>
        </p:nvPicPr>
        <p:blipFill>
          <a:blip r:embed="rId3">
            <a:alphaModFix/>
          </a:blip>
          <a:stretch>
            <a:fillRect/>
          </a:stretch>
        </p:blipFill>
        <p:spPr>
          <a:xfrm>
            <a:off x="6287375" y="4125193"/>
            <a:ext cx="2544924" cy="68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800"/>
                                        <p:tgtEl>
                                          <p:spTgt spid="99">
                                            <p:txEl>
                                              <p:pRg end="0" st="0"/>
                                            </p:txEl>
                                          </p:spTgt>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800"/>
                                        <p:tgtEl>
                                          <p:spTgt spid="99">
                                            <p:txEl>
                                              <p:pRg end="1" st="1"/>
                                            </p:txEl>
                                          </p:spTgt>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Effect filter="fade" transition="in">
                                      <p:cBhvr>
                                        <p:cTn dur="1800"/>
                                        <p:tgtEl>
                                          <p:spTgt spid="99">
                                            <p:txEl>
                                              <p:pRg end="2" st="2"/>
                                            </p:txEl>
                                          </p:spTgt>
                                        </p:tgtEl>
                                      </p:cBhvr>
                                    </p:animEffect>
                                  </p:childTnLst>
                                </p:cTn>
                              </p:par>
                            </p:childTnLst>
                          </p:cTn>
                        </p:par>
                        <p:par>
                          <p:cTn fill="hold">
                            <p:stCondLst>
                              <p:cond delay="5400"/>
                            </p:stCondLst>
                            <p:childTnLst>
                              <p:par>
                                <p:cTn fill="hold" nodeType="afterEffect" presetClass="entr" presetID="10" presetSubtype="0">
                                  <p:stCondLst>
                                    <p:cond delay="0"/>
                                  </p:stCondLst>
                                  <p:childTnLst>
                                    <p:set>
                                      <p:cBhvr>
                                        <p:cTn dur="1" fill="hold">
                                          <p:stCondLst>
                                            <p:cond delay="0"/>
                                          </p:stCondLst>
                                        </p:cTn>
                                        <p:tgtEl>
                                          <p:spTgt spid="99">
                                            <p:txEl>
                                              <p:pRg end="3" st="3"/>
                                            </p:txEl>
                                          </p:spTgt>
                                        </p:tgtEl>
                                        <p:attrNameLst>
                                          <p:attrName>style.visibility</p:attrName>
                                        </p:attrNameLst>
                                      </p:cBhvr>
                                      <p:to>
                                        <p:strVal val="visible"/>
                                      </p:to>
                                    </p:set>
                                    <p:animEffect filter="fade" transition="in">
                                      <p:cBhvr>
                                        <p:cTn dur="1800"/>
                                        <p:tgtEl>
                                          <p:spTgt spid="99">
                                            <p:txEl>
                                              <p:pRg end="3" st="3"/>
                                            </p:txEl>
                                          </p:spTgt>
                                        </p:tgtEl>
                                      </p:cBhvr>
                                    </p:animEffect>
                                  </p:childTnLst>
                                </p:cTn>
                              </p:par>
                            </p:childTnLst>
                          </p:cTn>
                        </p:par>
                        <p:par>
                          <p:cTn fill="hold">
                            <p:stCondLst>
                              <p:cond delay="7200"/>
                            </p:stCondLst>
                            <p:childTnLst>
                              <p:par>
                                <p:cTn fill="hold" nodeType="afterEffect" presetClass="entr" presetID="10" presetSubtype="0">
                                  <p:stCondLst>
                                    <p:cond delay="0"/>
                                  </p:stCondLst>
                                  <p:childTnLst>
                                    <p:set>
                                      <p:cBhvr>
                                        <p:cTn dur="1" fill="hold">
                                          <p:stCondLst>
                                            <p:cond delay="0"/>
                                          </p:stCondLst>
                                        </p:cTn>
                                        <p:tgtEl>
                                          <p:spTgt spid="99">
                                            <p:txEl>
                                              <p:pRg end="4" st="4"/>
                                            </p:txEl>
                                          </p:spTgt>
                                        </p:tgtEl>
                                        <p:attrNameLst>
                                          <p:attrName>style.visibility</p:attrName>
                                        </p:attrNameLst>
                                      </p:cBhvr>
                                      <p:to>
                                        <p:strVal val="visible"/>
                                      </p:to>
                                    </p:set>
                                    <p:animEffect filter="fade" transition="in">
                                      <p:cBhvr>
                                        <p:cTn dur="1800"/>
                                        <p:tgtEl>
                                          <p:spTgt spid="99">
                                            <p:txEl>
                                              <p:pRg end="4" st="4"/>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99">
                                            <p:txEl>
                                              <p:pRg end="5" st="5"/>
                                            </p:txEl>
                                          </p:spTgt>
                                        </p:tgtEl>
                                        <p:attrNameLst>
                                          <p:attrName>style.visibility</p:attrName>
                                        </p:attrNameLst>
                                      </p:cBhvr>
                                      <p:to>
                                        <p:strVal val="visible"/>
                                      </p:to>
                                    </p:set>
                                    <p:animEffect filter="fade" transition="in">
                                      <p:cBhvr>
                                        <p:cTn dur="1800"/>
                                        <p:tgtEl>
                                          <p:spTgt spid="9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391350"/>
            <a:ext cx="8520600" cy="626100"/>
          </a:xfrm>
          <a:prstGeom prst="rect">
            <a:avLst/>
          </a:prstGeom>
        </p:spPr>
        <p:txBody>
          <a:bodyPr anchorCtr="0" anchor="t" bIns="91425" lIns="91425" rIns="91425" tIns="91425">
            <a:noAutofit/>
          </a:bodyPr>
          <a:lstStyle/>
          <a:p>
            <a:pPr lvl="0" rtl="0">
              <a:spcBef>
                <a:spcPts val="0"/>
              </a:spcBef>
              <a:buNone/>
            </a:pPr>
            <a:r>
              <a:rPr lang="en"/>
              <a:t>JSON in Oracle Database</a:t>
            </a:r>
          </a:p>
        </p:txBody>
      </p:sp>
      <p:sp>
        <p:nvSpPr>
          <p:cNvPr id="106" name="Shape 10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Recently introduced JSON support with relational database features such as</a:t>
            </a:r>
          </a:p>
          <a:p>
            <a:pPr indent="-330200" lvl="1" marL="914400" rtl="0">
              <a:spcBef>
                <a:spcPts val="0"/>
              </a:spcBef>
              <a:buSzPct val="100000"/>
            </a:pPr>
            <a:r>
              <a:rPr lang="en" sz="1600"/>
              <a:t>Transactions</a:t>
            </a:r>
          </a:p>
          <a:p>
            <a:pPr indent="-330200" lvl="1" marL="914400" rtl="0">
              <a:spcBef>
                <a:spcPts val="0"/>
              </a:spcBef>
              <a:buSzPct val="100000"/>
            </a:pPr>
            <a:r>
              <a:rPr lang="en" sz="1600"/>
              <a:t>Indexing</a:t>
            </a:r>
          </a:p>
          <a:p>
            <a:pPr indent="-330200" lvl="1" marL="914400" rtl="0">
              <a:spcBef>
                <a:spcPts val="0"/>
              </a:spcBef>
              <a:buSzPct val="100000"/>
            </a:pPr>
            <a:r>
              <a:rPr lang="en" sz="1600"/>
              <a:t>Declarative Querying (join JSON data with relational data, project data relationally)</a:t>
            </a:r>
          </a:p>
          <a:p>
            <a:pPr indent="-330200" lvl="1" marL="914400" rtl="0">
              <a:spcBef>
                <a:spcPts val="0"/>
              </a:spcBef>
              <a:buSzPct val="100000"/>
            </a:pPr>
            <a:r>
              <a:rPr lang="en" sz="1600"/>
              <a:t>Views</a:t>
            </a:r>
            <a:br>
              <a:rPr lang="en" sz="1600"/>
            </a:br>
          </a:p>
          <a:p>
            <a:pPr indent="-228600" lvl="0" marL="457200" rtl="0">
              <a:spcBef>
                <a:spcPts val="0"/>
              </a:spcBef>
            </a:pPr>
            <a:r>
              <a:rPr lang="en"/>
              <a:t>Ensures data integrity</a:t>
            </a:r>
            <a:br>
              <a:rPr lang="en"/>
            </a:br>
          </a:p>
          <a:p>
            <a:pPr indent="-228600" lvl="0" marL="457200" rtl="0">
              <a:spcBef>
                <a:spcPts val="0"/>
              </a:spcBef>
            </a:pPr>
            <a:r>
              <a:rPr b="1" i="1" lang="en"/>
              <a:t>is_json</a:t>
            </a:r>
            <a:r>
              <a:rPr lang="en"/>
              <a:t> check constraints to ensure valid JSON instances</a:t>
            </a:r>
          </a:p>
        </p:txBody>
      </p:sp>
      <p:pic>
        <p:nvPicPr>
          <p:cNvPr id="107" name="Shape 107"/>
          <p:cNvPicPr preferRelativeResize="0"/>
          <p:nvPr/>
        </p:nvPicPr>
        <p:blipFill>
          <a:blip r:embed="rId3">
            <a:alphaModFix/>
          </a:blip>
          <a:stretch>
            <a:fillRect/>
          </a:stretch>
        </p:blipFill>
        <p:spPr>
          <a:xfrm>
            <a:off x="7106300" y="4006575"/>
            <a:ext cx="1726000" cy="86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391350"/>
            <a:ext cx="8520600" cy="626100"/>
          </a:xfrm>
          <a:prstGeom prst="rect">
            <a:avLst/>
          </a:prstGeom>
        </p:spPr>
        <p:txBody>
          <a:bodyPr anchorCtr="0" anchor="t" bIns="91425" lIns="91425" rIns="91425" tIns="91425">
            <a:noAutofit/>
          </a:bodyPr>
          <a:lstStyle/>
          <a:p>
            <a:pPr lvl="0" rtl="0">
              <a:spcBef>
                <a:spcPts val="0"/>
              </a:spcBef>
              <a:buNone/>
            </a:pPr>
            <a:r>
              <a:rPr lang="en"/>
              <a:t>JSON in Oracle Database (contd.)</a:t>
            </a:r>
          </a:p>
          <a:p>
            <a:pPr lvl="0" rtl="0">
              <a:spcBef>
                <a:spcPts val="0"/>
              </a:spcBef>
              <a:buNone/>
            </a:pPr>
            <a:r>
              <a:rPr lang="en"/>
              <a:t> </a:t>
            </a:r>
          </a:p>
        </p:txBody>
      </p:sp>
      <p:sp>
        <p:nvSpPr>
          <p:cNvPr id="113" name="Shape 11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Stored using SQL Data Types VARCHAR2, CLOB (</a:t>
            </a:r>
            <a:r>
              <a:rPr b="1" lang="en"/>
              <a:t>C</a:t>
            </a:r>
            <a:r>
              <a:rPr lang="en"/>
              <a:t>haracter </a:t>
            </a:r>
            <a:r>
              <a:rPr b="1" lang="en"/>
              <a:t>L</a:t>
            </a:r>
            <a:r>
              <a:rPr lang="en"/>
              <a:t>arge </a:t>
            </a:r>
            <a:r>
              <a:rPr b="1" lang="en"/>
              <a:t>Ob</a:t>
            </a:r>
            <a:r>
              <a:rPr lang="en"/>
              <a:t>ject) and BLOB (</a:t>
            </a:r>
            <a:r>
              <a:rPr b="1" lang="en"/>
              <a:t>B</a:t>
            </a:r>
            <a:r>
              <a:rPr lang="en"/>
              <a:t>inary </a:t>
            </a:r>
            <a:r>
              <a:rPr b="1" lang="en"/>
              <a:t>L</a:t>
            </a:r>
            <a:r>
              <a:rPr lang="en"/>
              <a:t>arge </a:t>
            </a:r>
            <a:r>
              <a:rPr b="1" lang="en"/>
              <a:t>Ob</a:t>
            </a:r>
            <a:r>
              <a:rPr lang="en"/>
              <a:t>ject)</a:t>
            </a:r>
            <a:br>
              <a:rPr lang="en"/>
            </a:br>
          </a:p>
          <a:p>
            <a:pPr indent="-228600" lvl="0" marL="457200" rtl="0">
              <a:spcBef>
                <a:spcPts val="0"/>
              </a:spcBef>
            </a:pPr>
            <a:r>
              <a:rPr lang="en"/>
              <a:t>Dot notation to access fields of the embedded document</a:t>
            </a:r>
          </a:p>
          <a:p>
            <a:pPr indent="0" lvl="0" marL="0" rtl="0">
              <a:spcBef>
                <a:spcPts val="0"/>
              </a:spcBef>
              <a:buNone/>
            </a:pPr>
            <a:r>
              <a:t/>
            </a:r>
            <a:endParaRPr sz="1600"/>
          </a:p>
        </p:txBody>
      </p:sp>
      <p:pic>
        <p:nvPicPr>
          <p:cNvPr id="114" name="Shape 114"/>
          <p:cNvPicPr preferRelativeResize="0"/>
          <p:nvPr/>
        </p:nvPicPr>
        <p:blipFill>
          <a:blip r:embed="rId3">
            <a:alphaModFix/>
          </a:blip>
          <a:stretch>
            <a:fillRect/>
          </a:stretch>
        </p:blipFill>
        <p:spPr>
          <a:xfrm>
            <a:off x="1377437" y="2660562"/>
            <a:ext cx="6389125" cy="400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391350"/>
            <a:ext cx="8520600" cy="626100"/>
          </a:xfrm>
          <a:prstGeom prst="rect">
            <a:avLst/>
          </a:prstGeom>
        </p:spPr>
        <p:txBody>
          <a:bodyPr anchorCtr="0" anchor="t" bIns="91425" lIns="91425" rIns="91425" tIns="91425">
            <a:noAutofit/>
          </a:bodyPr>
          <a:lstStyle/>
          <a:p>
            <a:pPr lvl="0" rtl="0">
              <a:spcBef>
                <a:spcPts val="0"/>
              </a:spcBef>
              <a:buNone/>
            </a:pPr>
            <a:r>
              <a:rPr lang="en">
                <a:latin typeface="Lato"/>
                <a:ea typeface="Lato"/>
                <a:cs typeface="Lato"/>
                <a:sym typeface="Lato"/>
              </a:rPr>
              <a:t>Oracle Release 12.1 vs 12.2</a:t>
            </a:r>
          </a:p>
        </p:txBody>
      </p:sp>
      <p:sp>
        <p:nvSpPr>
          <p:cNvPr id="120" name="Shape 120"/>
          <p:cNvSpPr txBox="1"/>
          <p:nvPr>
            <p:ph idx="1" type="body"/>
          </p:nvPr>
        </p:nvSpPr>
        <p:spPr>
          <a:xfrm>
            <a:off x="311700" y="1152475"/>
            <a:ext cx="3999900" cy="2661000"/>
          </a:xfrm>
          <a:prstGeom prst="rect">
            <a:avLst/>
          </a:prstGeom>
        </p:spPr>
        <p:txBody>
          <a:bodyPr anchorCtr="0" anchor="t" bIns="91425" lIns="91425" rIns="91425" tIns="91425">
            <a:noAutofit/>
          </a:bodyPr>
          <a:lstStyle/>
          <a:p>
            <a:pPr indent="-323850" lvl="0" marL="457200" rtl="0">
              <a:spcBef>
                <a:spcPts val="0"/>
              </a:spcBef>
              <a:buSzPct val="100000"/>
            </a:pPr>
            <a:r>
              <a:rPr lang="en" sz="1500"/>
              <a:t>Simplified dot notation doesn’t work on arrays in 12.1 (fixed in 12.2)</a:t>
            </a:r>
            <a:br>
              <a:rPr lang="en" sz="1500"/>
            </a:br>
          </a:p>
          <a:p>
            <a:pPr indent="-323850" lvl="0" marL="457200" rtl="0">
              <a:spcBef>
                <a:spcPts val="0"/>
              </a:spcBef>
              <a:buSzPct val="100000"/>
            </a:pPr>
            <a:r>
              <a:rPr lang="en" sz="1500"/>
              <a:t>ORA 600 : No data to be read from socket appears in 12.1</a:t>
            </a:r>
            <a:br>
              <a:rPr lang="en" sz="1500"/>
            </a:br>
          </a:p>
          <a:p>
            <a:pPr indent="-323850" lvl="0" marL="457200" rtl="0">
              <a:spcBef>
                <a:spcPts val="0"/>
              </a:spcBef>
              <a:buSzPct val="100000"/>
            </a:pPr>
            <a:r>
              <a:rPr lang="en" sz="1500">
                <a:highlight>
                  <a:srgbClr val="FFFFFF"/>
                </a:highlight>
              </a:rPr>
              <a:t>“Missing right parenthesis” error occurred. Queries such as “</a:t>
            </a:r>
            <a:r>
              <a:rPr b="1" lang="en" sz="1500">
                <a:highlight>
                  <a:srgbClr val="FFFFFF"/>
                </a:highlight>
              </a:rPr>
              <a:t>SELECT * FROM table</a:t>
            </a:r>
            <a:r>
              <a:rPr lang="en" sz="1500">
                <a:highlight>
                  <a:srgbClr val="FFFFFF"/>
                </a:highlight>
              </a:rPr>
              <a:t>” were not working. Due to this, the entire table had to be dropped</a:t>
            </a:r>
          </a:p>
        </p:txBody>
      </p:sp>
      <p:pic>
        <p:nvPicPr>
          <p:cNvPr id="121" name="Shape 121"/>
          <p:cNvPicPr preferRelativeResize="0"/>
          <p:nvPr/>
        </p:nvPicPr>
        <p:blipFill>
          <a:blip r:embed="rId3">
            <a:alphaModFix/>
          </a:blip>
          <a:stretch>
            <a:fillRect/>
          </a:stretch>
        </p:blipFill>
        <p:spPr>
          <a:xfrm>
            <a:off x="4311604" y="1277000"/>
            <a:ext cx="4091999" cy="354725"/>
          </a:xfrm>
          <a:prstGeom prst="rect">
            <a:avLst/>
          </a:prstGeom>
          <a:noFill/>
          <a:ln>
            <a:noFill/>
          </a:ln>
        </p:spPr>
      </p:pic>
      <p:pic>
        <p:nvPicPr>
          <p:cNvPr id="122" name="Shape 122"/>
          <p:cNvPicPr preferRelativeResize="0"/>
          <p:nvPr/>
        </p:nvPicPr>
        <p:blipFill>
          <a:blip r:embed="rId4">
            <a:alphaModFix/>
          </a:blip>
          <a:stretch>
            <a:fillRect/>
          </a:stretch>
        </p:blipFill>
        <p:spPr>
          <a:xfrm>
            <a:off x="4666900" y="1731087"/>
            <a:ext cx="3381375" cy="561975"/>
          </a:xfrm>
          <a:prstGeom prst="rect">
            <a:avLst/>
          </a:prstGeom>
          <a:noFill/>
          <a:ln>
            <a:noFill/>
          </a:ln>
        </p:spPr>
      </p:pic>
      <p:pic>
        <p:nvPicPr>
          <p:cNvPr id="123" name="Shape 123"/>
          <p:cNvPicPr preferRelativeResize="0"/>
          <p:nvPr/>
        </p:nvPicPr>
        <p:blipFill>
          <a:blip r:embed="rId5">
            <a:alphaModFix/>
          </a:blip>
          <a:stretch>
            <a:fillRect/>
          </a:stretch>
        </p:blipFill>
        <p:spPr>
          <a:xfrm>
            <a:off x="4311599" y="2752400"/>
            <a:ext cx="4091999" cy="354725"/>
          </a:xfrm>
          <a:prstGeom prst="rect">
            <a:avLst/>
          </a:prstGeom>
          <a:noFill/>
          <a:ln>
            <a:noFill/>
          </a:ln>
        </p:spPr>
      </p:pic>
      <p:pic>
        <p:nvPicPr>
          <p:cNvPr id="124" name="Shape 124"/>
          <p:cNvPicPr preferRelativeResize="0"/>
          <p:nvPr/>
        </p:nvPicPr>
        <p:blipFill>
          <a:blip r:embed="rId6">
            <a:alphaModFix/>
          </a:blip>
          <a:stretch>
            <a:fillRect/>
          </a:stretch>
        </p:blipFill>
        <p:spPr>
          <a:xfrm>
            <a:off x="5196800" y="3239800"/>
            <a:ext cx="2321599" cy="1379825"/>
          </a:xfrm>
          <a:prstGeom prst="rect">
            <a:avLst/>
          </a:prstGeom>
          <a:noFill/>
          <a:ln>
            <a:noFill/>
          </a:ln>
        </p:spPr>
      </p:pic>
      <p:pic>
        <p:nvPicPr>
          <p:cNvPr id="125" name="Shape 125"/>
          <p:cNvPicPr preferRelativeResize="0"/>
          <p:nvPr/>
        </p:nvPicPr>
        <p:blipFill>
          <a:blip r:embed="rId7">
            <a:alphaModFix/>
          </a:blip>
          <a:stretch>
            <a:fillRect/>
          </a:stretch>
        </p:blipFill>
        <p:spPr>
          <a:xfrm>
            <a:off x="311700" y="4071326"/>
            <a:ext cx="4320850" cy="7925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